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charts/chart29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drawings/drawing12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sldIdLst>
    <p:sldId id="705" r:id="rId2"/>
    <p:sldId id="901" r:id="rId3"/>
    <p:sldId id="841" r:id="rId4"/>
    <p:sldId id="842" r:id="rId5"/>
    <p:sldId id="741" r:id="rId6"/>
    <p:sldId id="742" r:id="rId7"/>
    <p:sldId id="743" r:id="rId8"/>
    <p:sldId id="818" r:id="rId9"/>
    <p:sldId id="746" r:id="rId10"/>
    <p:sldId id="869" r:id="rId11"/>
    <p:sldId id="902" r:id="rId12"/>
    <p:sldId id="870" r:id="rId13"/>
    <p:sldId id="871" r:id="rId14"/>
    <p:sldId id="872" r:id="rId15"/>
    <p:sldId id="873" r:id="rId16"/>
    <p:sldId id="884" r:id="rId17"/>
    <p:sldId id="885" r:id="rId18"/>
    <p:sldId id="886" r:id="rId19"/>
    <p:sldId id="887" r:id="rId20"/>
    <p:sldId id="888" r:id="rId21"/>
    <p:sldId id="889" r:id="rId22"/>
    <p:sldId id="874" r:id="rId23"/>
    <p:sldId id="875" r:id="rId24"/>
    <p:sldId id="907" r:id="rId25"/>
    <p:sldId id="908" r:id="rId26"/>
    <p:sldId id="909" r:id="rId27"/>
    <p:sldId id="896" r:id="rId28"/>
    <p:sldId id="880" r:id="rId29"/>
    <p:sldId id="881" r:id="rId30"/>
    <p:sldId id="903" r:id="rId31"/>
    <p:sldId id="883" r:id="rId32"/>
    <p:sldId id="900" r:id="rId33"/>
    <p:sldId id="891" r:id="rId34"/>
    <p:sldId id="882" r:id="rId35"/>
    <p:sldId id="845" r:id="rId36"/>
    <p:sldId id="844" r:id="rId37"/>
    <p:sldId id="904" r:id="rId38"/>
    <p:sldId id="905" r:id="rId39"/>
    <p:sldId id="790" r:id="rId40"/>
    <p:sldId id="752" r:id="rId41"/>
    <p:sldId id="863" r:id="rId42"/>
    <p:sldId id="851" r:id="rId43"/>
    <p:sldId id="791" r:id="rId44"/>
    <p:sldId id="852" r:id="rId45"/>
    <p:sldId id="756" r:id="rId46"/>
    <p:sldId id="850" r:id="rId47"/>
    <p:sldId id="759" r:id="rId48"/>
    <p:sldId id="795" r:id="rId49"/>
    <p:sldId id="854" r:id="rId50"/>
    <p:sldId id="763" r:id="rId51"/>
    <p:sldId id="797" r:id="rId52"/>
    <p:sldId id="798" r:id="rId53"/>
    <p:sldId id="855" r:id="rId54"/>
    <p:sldId id="856" r:id="rId55"/>
    <p:sldId id="819" r:id="rId56"/>
    <p:sldId id="857" r:id="rId57"/>
    <p:sldId id="860" r:id="rId58"/>
    <p:sldId id="767" r:id="rId59"/>
    <p:sldId id="768" r:id="rId60"/>
    <p:sldId id="778" r:id="rId61"/>
    <p:sldId id="906" r:id="rId62"/>
    <p:sldId id="779" r:id="rId63"/>
    <p:sldId id="866" r:id="rId64"/>
    <p:sldId id="783" r:id="rId65"/>
    <p:sldId id="784" r:id="rId66"/>
    <p:sldId id="827" r:id="rId67"/>
    <p:sldId id="843" r:id="rId68"/>
    <p:sldId id="826" r:id="rId69"/>
    <p:sldId id="867" r:id="rId70"/>
    <p:sldId id="833" r:id="rId71"/>
    <p:sldId id="895" r:id="rId72"/>
    <p:sldId id="894" r:id="rId73"/>
    <p:sldId id="837" r:id="rId74"/>
    <p:sldId id="630" r:id="rId7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9771" autoAdjust="0"/>
  </p:normalViewPr>
  <p:slideViewPr>
    <p:cSldViewPr>
      <p:cViewPr>
        <p:scale>
          <a:sx n="153" d="100"/>
          <a:sy n="153" d="100"/>
        </p:scale>
        <p:origin x="-528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864197530864196E-2"/>
          <c:y val="2.9663616919846803E-3"/>
          <c:w val="0.96604938271604934"/>
          <c:h val="0.748603182322166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Общедоступные библиотеки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331</c:v>
                </c:pt>
                <c:pt idx="1">
                  <c:v>329</c:v>
                </c:pt>
                <c:pt idx="2">
                  <c:v>329</c:v>
                </c:pt>
                <c:pt idx="3">
                  <c:v>327</c:v>
                </c:pt>
                <c:pt idx="4">
                  <c:v>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7-4589-AED5-9874BB66A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Библиотеки в составе КДУ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0">
                  <c:v>49</c:v>
                </c:pt>
                <c:pt idx="1">
                  <c:v>49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7-4589-AED5-9874BB66A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873408"/>
        <c:axId val="173887488"/>
        <c:axId val="0"/>
      </c:bar3DChart>
      <c:catAx>
        <c:axId val="1738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3887488"/>
        <c:crosses val="autoZero"/>
        <c:auto val="1"/>
        <c:lblAlgn val="ctr"/>
        <c:lblOffset val="100"/>
        <c:noMultiLvlLbl val="0"/>
      </c:catAx>
      <c:valAx>
        <c:axId val="17388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38734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BA-48B0-9188-86946E0712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BA-48B0-9188-86946E0712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BA-48B0-9188-86946E0712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E2-483E-8F69-43D9C1DC49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BA-48B0-9188-86946E0712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Моложе 25 лет</c:v>
                </c:pt>
                <c:pt idx="1">
                  <c:v>26-35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66 лет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81</c:v>
                </c:pt>
                <c:pt idx="3">
                  <c:v>148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2-483E-8F69-43D9C1DC4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 основного персонала муниципальных библиотек 2025 г.</a:t>
            </a:r>
            <a:endParaRPr lang="ru-RU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59-436D-A055-BEB4705DA0D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59-436D-A055-BEB4705DA0D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159-436D-A055-BEB4705DA0D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159-436D-A055-BEB4705DA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Ставка</c:v>
                </c:pt>
                <c:pt idx="1">
                  <c:v>0,75</c:v>
                </c:pt>
                <c:pt idx="2">
                  <c:v>0,5 ставки</c:v>
                </c:pt>
                <c:pt idx="3">
                  <c:v>0,25 ставки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</c:v>
                </c:pt>
                <c:pt idx="1">
                  <c:v>60</c:v>
                </c:pt>
                <c:pt idx="2">
                  <c:v>99</c:v>
                </c:pt>
                <c:pt idx="3">
                  <c:v>43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59-436D-A055-BEB4705D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9195637869210012"/>
          <c:w val="0.9975876225998066"/>
          <c:h val="0.19400865032715986"/>
        </c:manualLayout>
      </c:layout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53-4738-86D1-35AA070939E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30%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53-4738-86D1-35AA07093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Ставка</c:v>
                </c:pt>
                <c:pt idx="1">
                  <c:v>0,75</c:v>
                </c:pt>
                <c:pt idx="2">
                  <c:v>0,5 ставки</c:v>
                </c:pt>
                <c:pt idx="3">
                  <c:v>0,25 ставки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203</c:v>
                </c:pt>
                <c:pt idx="1">
                  <c:v>61</c:v>
                </c:pt>
                <c:pt idx="2">
                  <c:v>121</c:v>
                </c:pt>
                <c:pt idx="3">
                  <c:v>54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53-4738-86D1-35AA0709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13-4585-A4FE-2467F62328F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C5-4DF2-AC64-5A5631B4B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Ставка</c:v>
                </c:pt>
                <c:pt idx="1">
                  <c:v>0,75</c:v>
                </c:pt>
                <c:pt idx="2">
                  <c:v>0,5 ставки</c:v>
                </c:pt>
                <c:pt idx="3">
                  <c:v>0,25 ставки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195</c:v>
                </c:pt>
                <c:pt idx="1">
                  <c:v>60</c:v>
                </c:pt>
                <c:pt idx="2">
                  <c:v>101</c:v>
                </c:pt>
                <c:pt idx="3">
                  <c:v>43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71-4A26-B635-2104E9B14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 основного персонала сельских библиотек 2025 г.</a:t>
            </a:r>
            <a:endParaRPr lang="ru-RU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9C9-4B9F-8BF2-784F8DB83A8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9C9-4B9F-8BF2-784F8DB83A8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9C9-4B9F-8BF2-784F8DB83A8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9C9-4B9F-8BF2-784F8DB83A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Ставка</c:v>
                </c:pt>
                <c:pt idx="1">
                  <c:v>0,75</c:v>
                </c:pt>
                <c:pt idx="2">
                  <c:v>0,5 ставки</c:v>
                </c:pt>
                <c:pt idx="3">
                  <c:v>0,25 ставки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15</c:v>
                </c:pt>
                <c:pt idx="2">
                  <c:v>72</c:v>
                </c:pt>
                <c:pt idx="3">
                  <c:v>40</c:v>
                </c:pt>
                <c:pt idx="4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C9-4B9F-8BF2-784F8DB83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9195637869210012"/>
          <c:w val="0.9975876225998066"/>
          <c:h val="0.19400865032715986"/>
        </c:manualLayout>
      </c:layout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7741322928537E-2"/>
          <c:y val="7.3482840070677291E-2"/>
          <c:w val="0.80584517354142926"/>
          <c:h val="0.42592381362620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13%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3-4738-86D1-35AA070939E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30%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3-4738-86D1-35AA07093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Ставка</c:v>
                </c:pt>
                <c:pt idx="1">
                  <c:v>0,75</c:v>
                </c:pt>
                <c:pt idx="2">
                  <c:v>0,5 ставки</c:v>
                </c:pt>
                <c:pt idx="3">
                  <c:v>0,25 ставки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37</c:v>
                </c:pt>
                <c:pt idx="3">
                  <c:v>22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53-4738-86D1-35AA0709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811748364185032E-2"/>
          <c:y val="0.5998823226018537"/>
          <c:w val="0.96237650327163005"/>
          <c:h val="0.37312484856385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63790042741127E-2"/>
          <c:y val="8.6979254487823482E-2"/>
          <c:w val="0.80587241991451775"/>
          <c:h val="0.42592381362620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33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Ставка</c:v>
                </c:pt>
                <c:pt idx="1">
                  <c:v>0,75</c:v>
                </c:pt>
                <c:pt idx="2">
                  <c:v>0,5 ставки</c:v>
                </c:pt>
                <c:pt idx="3">
                  <c:v>0,25 ставки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15</c:v>
                </c:pt>
                <c:pt idx="2">
                  <c:v>72</c:v>
                </c:pt>
                <c:pt idx="3">
                  <c:v>40</c:v>
                </c:pt>
                <c:pt idx="4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71-4A26-B635-2104E9B14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802469135802469E-2"/>
          <c:y val="3.5064059339177341E-2"/>
          <c:w val="0.96604938271604934"/>
          <c:h val="0.77141142926925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F7-4F57-8CB2-30D17C0A1F3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F7-4F57-8CB2-30D17C0A1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2021 г. </c:v>
                </c:pt>
                <c:pt idx="1">
                  <c:v>2022 г. </c:v>
                </c:pt>
                <c:pt idx="2">
                  <c:v>2023 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257.39999999999998</c:v>
                </c:pt>
                <c:pt idx="1">
                  <c:v>258.66899999999998</c:v>
                </c:pt>
                <c:pt idx="2">
                  <c:v>259.83499999999998</c:v>
                </c:pt>
                <c:pt idx="3">
                  <c:v>254.95099999999999</c:v>
                </c:pt>
                <c:pt idx="4">
                  <c:v>252.6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F7-4F57-8CB2-30D17C0A1F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муниципальным библиотекам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4691358024691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F7-4F57-8CB2-30D17C0A1F32}"/>
                </c:ext>
              </c:extLst>
            </c:dLbl>
            <c:dLbl>
              <c:idx val="1"/>
              <c:layout>
                <c:manualLayout>
                  <c:x val="3.086419753086414E-2"/>
                  <c:y val="-3.29658264772876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F7-4F57-8CB2-30D17C0A1F32}"/>
                </c:ext>
              </c:extLst>
            </c:dLbl>
            <c:dLbl>
              <c:idx val="2"/>
              <c:layout>
                <c:manualLayout>
                  <c:x val="4.320975503062123E-2"/>
                  <c:y val="-2.15781643169807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F7-4F57-8CB2-30D17C0A1F32}"/>
                </c:ext>
              </c:extLst>
            </c:dLbl>
            <c:dLbl>
              <c:idx val="3"/>
              <c:layout>
                <c:manualLayout>
                  <c:x val="3.0864076018275378E-2"/>
                  <c:y val="-3.59631352378126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F7-4F57-8CB2-30D17C0A1F32}"/>
                </c:ext>
              </c:extLst>
            </c:dLbl>
            <c:dLbl>
              <c:idx val="4"/>
              <c:layout>
                <c:manualLayout>
                  <c:x val="6.1728395061728392E-2"/>
                  <c:y val="-1.0788940571343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F7-4F57-8CB2-30D17C0A1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2021 г. </c:v>
                </c:pt>
                <c:pt idx="1">
                  <c:v>2022 г. </c:v>
                </c:pt>
                <c:pt idx="2">
                  <c:v>2023 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216.6</c:v>
                </c:pt>
                <c:pt idx="1">
                  <c:v>217.291</c:v>
                </c:pt>
                <c:pt idx="2">
                  <c:v>215.82400000000001</c:v>
                </c:pt>
                <c:pt idx="3">
                  <c:v>211.42599999999999</c:v>
                </c:pt>
                <c:pt idx="4">
                  <c:v>209.7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FF7-4F57-8CB2-30D17C0A1F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0114048"/>
        <c:axId val="250115584"/>
        <c:axId val="0"/>
      </c:bar3DChart>
      <c:catAx>
        <c:axId val="25011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50115584"/>
        <c:crosses val="autoZero"/>
        <c:auto val="1"/>
        <c:lblAlgn val="ctr"/>
        <c:lblOffset val="100"/>
        <c:noMultiLvlLbl val="0"/>
      </c:catAx>
      <c:valAx>
        <c:axId val="25011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01140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275566248663361"/>
          <c:y val="0.91903763782800785"/>
          <c:w val="0.75448867502673278"/>
          <c:h val="8.0962362171992139E-2"/>
        </c:manualLayout>
      </c:layout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6C-4A1D-A737-38318FC7BA4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6C-4A1D-A737-38318FC7BA4A}"/>
              </c:ext>
            </c:extLst>
          </c:dPt>
          <c:dLbls>
            <c:dLbl>
              <c:idx val="1"/>
              <c:layout>
                <c:manualLayout>
                  <c:x val="-3.4979189087240493E-2"/>
                  <c:y val="-1.732482492521844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6C-4A1D-A737-38318FC7B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Обслужено в в стационарных условиях </c:v>
                </c:pt>
                <c:pt idx="1">
                  <c:v>Обслужено во внестационарных условиях</c:v>
                </c:pt>
                <c:pt idx="2">
                  <c:v>Обслужено удаленных пользователей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195.5</c:v>
                </c:pt>
                <c:pt idx="1">
                  <c:v>15.8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6C-4A1D-A737-38318FC7B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C3-4239-96F1-BD494E0B438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C3-4239-96F1-BD494E0B438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C3-4239-96F1-BD494E0B43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 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C3-4239-96F1-BD494E0B438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3-4239-96F1-BD494E0B4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Обслужено в в стационарных условиях </c:v>
                </c:pt>
                <c:pt idx="1">
                  <c:v>Обслужено во внестационарных условиях</c:v>
                </c:pt>
                <c:pt idx="2">
                  <c:v>Обслужено удаленных пользователей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201.178</c:v>
                </c:pt>
                <c:pt idx="1">
                  <c:v>14.551</c:v>
                </c:pt>
                <c:pt idx="2">
                  <c:v>9.5000000000000001E-2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C3-4239-96F1-BD494E0B4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288-4E69-B3C7-7B6DE0927EE9}"/>
              </c:ext>
            </c:extLst>
          </c:dPt>
          <c:dPt>
            <c:idx val="1"/>
            <c:bubble3D val="0"/>
            <c:spPr>
              <a:solidFill>
                <a:srgbClr val="BA06A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288-4E69-B3C7-7B6DE0927EE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88-4E69-B3C7-7B6DE0927EE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288-4E69-B3C7-7B6DE0927E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Государственные и муниципальные библиотеки</c:v>
                </c:pt>
                <c:pt idx="1">
                  <c:v>Библиотеки в составе КДУ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88-4E69-B3C7-7B6DE0927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7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4069977656788463"/>
          <c:y val="0.81736972751823744"/>
          <c:w val="0.84822987581602249"/>
          <c:h val="0.165794022582620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2"/>
                </a:solidFill>
              </a:rPr>
              <a:t>ПОЛЬЗОВАТЕЛИ МУНИЦИПАЛЬНЫХ БИБЛИОТЕК</a:t>
            </a:r>
            <a:endParaRPr lang="ru-RU" sz="2400" b="1" dirty="0">
              <a:solidFill>
                <a:schemeClr val="accent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66-42D5-AEF5-93B28709C5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C66-42D5-AEF5-93B28709C5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6-42D5-AEF5-93B28709C5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6-42D5-AEF5-93B28709C58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66-42D5-AEF5-93B28709C58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66-42D5-AEF5-93B28709C58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66-42D5-AEF5-93B28709C58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40%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66-42D5-AEF5-93B28709C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Дети до 14 лет</c:v>
                </c:pt>
                <c:pt idx="1">
                  <c:v>Подростки 15-17 лет </c:v>
                </c:pt>
                <c:pt idx="2">
                  <c:v>Молодежь 15-35 лет </c:v>
                </c:pt>
                <c:pt idx="3">
                  <c:v>Взрослые пользователи старше 35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35</c:v>
                </c:pt>
                <c:pt idx="1">
                  <c:v>9</c:v>
                </c:pt>
                <c:pt idx="2">
                  <c:v>16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6-42D5-AEF5-93B28709C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4731830265316909E-2"/>
          <c:w val="1"/>
          <c:h val="0.985268169734683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7B-4218-93CF-2D5357D0FACA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7B-4218-93CF-2D5357D0FACA}"/>
              </c:ext>
            </c:extLst>
          </c:dPt>
          <c:dLbls>
            <c:dLbl>
              <c:idx val="0"/>
              <c:layout>
                <c:manualLayout>
                  <c:x val="-0.1404146009526587"/>
                  <c:y val="0.168300315314111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36,8%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7B-4218-93CF-2D5357D0FACA}"/>
                </c:ext>
              </c:extLst>
            </c:dLbl>
            <c:dLbl>
              <c:idx val="1"/>
              <c:layout>
                <c:manualLayout>
                  <c:x val="0.33361802453436235"/>
                  <c:y val="-7.0200205564512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63,2%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7B-4218-93CF-2D5357D0F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1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Являются пользователями библиотек</c:v>
                </c:pt>
                <c:pt idx="1">
                  <c:v>Не охвачены библиотечным обслуживанием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0.33579999999999999</c:v>
                </c:pt>
                <c:pt idx="1">
                  <c:v>0.66420000000000001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7B-4218-93CF-2D5357D0F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69-4A55-8B74-B38822E22384}"/>
                </c:ext>
              </c:extLst>
            </c:dLbl>
            <c:dLbl>
              <c:idx val="1"/>
              <c:layout>
                <c:manualLayout>
                  <c:x val="9.2592592592592587E-3"/>
                  <c:y val="-4.2210264032264258E-2"/>
                </c:manualLayout>
              </c:layout>
              <c:spPr>
                <a:ln w="3810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69-4A55-8B74-B38822E22384}"/>
                </c:ext>
              </c:extLst>
            </c:dLbl>
            <c:dLbl>
              <c:idx val="2"/>
              <c:layout>
                <c:manualLayout>
                  <c:x val="2.7777777777777776E-2"/>
                  <c:y val="-4.4848405534280773E-2"/>
                </c:manualLayout>
              </c:layout>
              <c:spPr>
                <a:ln w="3810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69-4A55-8B74-B38822E22384}"/>
                </c:ext>
              </c:extLst>
            </c:dLbl>
            <c:dLbl>
              <c:idx val="3"/>
              <c:layout>
                <c:manualLayout>
                  <c:x val="2.7777777777777776E-2"/>
                  <c:y val="-6.595353755041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69-4A55-8B74-B38822E22384}"/>
                </c:ext>
              </c:extLst>
            </c:dLbl>
            <c:dLbl>
              <c:idx val="4"/>
              <c:layout>
                <c:manualLayout>
                  <c:x val="1.5432098765432098E-3"/>
                  <c:y val="-7.9144245060495499E-2"/>
                </c:manualLayout>
              </c:layout>
              <c:spPr>
                <a:ln w="3810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69-4A55-8B74-B38822E22384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1625.8</c:v>
                </c:pt>
                <c:pt idx="1">
                  <c:v>2276.6</c:v>
                </c:pt>
                <c:pt idx="2">
                  <c:v>2440.5</c:v>
                </c:pt>
                <c:pt idx="3">
                  <c:v>2806.9</c:v>
                </c:pt>
                <c:pt idx="4">
                  <c:v>2928.1</c:v>
                </c:pt>
                <c:pt idx="5">
                  <c:v>2928.9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69-4A55-8B74-B38822E223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муниципальным библиотекам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09876543209874E-2"/>
                  <c:y val="8.7220703194242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69-4A55-8B74-B38822E22384}"/>
                </c:ext>
              </c:extLst>
            </c:dLbl>
            <c:dLbl>
              <c:idx val="1"/>
              <c:layout>
                <c:manualLayout>
                  <c:x val="4.0123335277534755E-2"/>
                  <c:y val="-1.3302327436451945E-2"/>
                </c:manualLayout>
              </c:layout>
              <c:spPr>
                <a:ln w="3810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69-4A55-8B74-B38822E22384}"/>
                </c:ext>
              </c:extLst>
            </c:dLbl>
            <c:dLbl>
              <c:idx val="2"/>
              <c:layout>
                <c:manualLayout>
                  <c:x val="2.9320987654321045E-2"/>
                  <c:y val="-3.8851307489932876E-3"/>
                </c:manualLayout>
              </c:layout>
              <c:spPr>
                <a:ln w="3810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69-4A55-8B74-B38822E22384}"/>
                </c:ext>
              </c:extLst>
            </c:dLbl>
            <c:dLbl>
              <c:idx val="3"/>
              <c:layout>
                <c:manualLayout>
                  <c:x val="2.9320987654320986E-2"/>
                  <c:y val="-1.213524318159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69-4A55-8B74-B38822E22384}"/>
                </c:ext>
              </c:extLst>
            </c:dLbl>
            <c:dLbl>
              <c:idx val="4"/>
              <c:layout>
                <c:manualLayout>
                  <c:x val="3.8580246913580245E-2"/>
                  <c:y val="-2.2944215974758037E-3"/>
                </c:manualLayout>
              </c:layout>
              <c:spPr>
                <a:ln w="38100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69-4A55-8B74-B38822E22384}"/>
                </c:ext>
              </c:extLst>
            </c:dLbl>
            <c:dLbl>
              <c:idx val="5"/>
              <c:layout>
                <c:manualLayout>
                  <c:x val="6.0185185185185182E-2"/>
                  <c:y val="-1.758761123125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69-4A55-8B74-B38822E22384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1470.4</c:v>
                </c:pt>
                <c:pt idx="1">
                  <c:v>2059.3000000000002</c:v>
                </c:pt>
                <c:pt idx="2">
                  <c:v>2230.1999999999998</c:v>
                </c:pt>
                <c:pt idx="3">
                  <c:v>2577.5</c:v>
                </c:pt>
                <c:pt idx="4">
                  <c:v>2680.7</c:v>
                </c:pt>
                <c:pt idx="5">
                  <c:v>2633.6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A69-4A55-8B74-B38822E22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0317056"/>
        <c:axId val="250339328"/>
        <c:axId val="0"/>
      </c:bar3DChart>
      <c:catAx>
        <c:axId val="25031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0339328"/>
        <c:crosses val="autoZero"/>
        <c:auto val="1"/>
        <c:lblAlgn val="ctr"/>
        <c:lblOffset val="100"/>
        <c:noMultiLvlLbl val="0"/>
      </c:catAx>
      <c:valAx>
        <c:axId val="250339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0317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32098765432098E-3"/>
          <c:y val="3.6478424591628346E-2"/>
          <c:w val="0.631623408185088"/>
          <c:h val="0.7342782077537973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Посещение в стационарных условиях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2440,9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39-49D4-8840-C6A6126F6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По муниципальным образованиям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2541.6</c:v>
                </c:pt>
                <c:pt idx="1">
                  <c:v>2311.3000000000002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39-49D4-8840-C6A6126F6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Посещения вне стационара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4.48962312842763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366,6</a:t>
                    </a:r>
                  </a:p>
                  <a:p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39-49D4-8840-C6A6126F6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По муниципальным образованиям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387.3</c:v>
                </c:pt>
                <c:pt idx="1">
                  <c:v>322.3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39-49D4-8840-C6A6126F60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Обращения удаленных  пользователей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115514872416092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453,7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39-49D4-8840-C6A6126F6073}"/>
                </c:ext>
              </c:extLst>
            </c:dLbl>
            <c:dLbl>
              <c:idx val="1"/>
              <c:layout>
                <c:manualLayout>
                  <c:x val="9.2592592592592587E-3"/>
                  <c:y val="-2.6189640097193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39-49D4-8840-C6A6126F6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По муниципальным образованиям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509.5</c:v>
                </c:pt>
                <c:pt idx="1">
                  <c:v>258.89999999999998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39-49D4-8840-C6A6126F60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0358400"/>
        <c:axId val="250376576"/>
        <c:axId val="0"/>
      </c:bar3DChart>
      <c:catAx>
        <c:axId val="250358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50376576"/>
        <c:crosses val="autoZero"/>
        <c:auto val="1"/>
        <c:lblAlgn val="ctr"/>
        <c:lblOffset val="100"/>
        <c:noMultiLvlLbl val="0"/>
      </c:catAx>
      <c:valAx>
        <c:axId val="250376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0358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2025</a:t>
            </a:r>
            <a:r>
              <a:rPr lang="ru-RU" dirty="0" smtClean="0">
                <a:solidFill>
                  <a:schemeClr val="tx1"/>
                </a:solidFill>
              </a:rPr>
              <a:t> год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577598864211266E-2"/>
          <c:y val="0.18510686164229473"/>
          <c:w val="0.93084480227157751"/>
          <c:h val="0.483380601046916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2F-4CAB-A9C1-6A755542EC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2F-4CAB-A9C1-6A755542E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Посещения для получения библиотечно-информационных услуг</c:v>
                </c:pt>
                <c:pt idx="1">
                  <c:v>Посещения массовых мероприятий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33-4F2D-A55E-0A65E89FF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779422407234439E-2"/>
          <c:y val="0.20972905945811893"/>
          <c:w val="0.80587241991451775"/>
          <c:h val="0.417375977609098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53-4684-B31D-1994DC4B2E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53-4684-B31D-1994DC4B2E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Посещения для получения библиотечно-информационных услуг</c:v>
                </c:pt>
                <c:pt idx="1">
                  <c:v>Посещения массовых мероприятий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F-4D19-98DD-AB36EF70F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 удаленных пользователей (в целом по области)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34567901234566E-2"/>
                  <c:y val="-4.04585300067430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BD-46AB-8255-655959A7EA2A}"/>
                </c:ext>
              </c:extLst>
            </c:dLbl>
            <c:dLbl>
              <c:idx val="1"/>
              <c:layout>
                <c:manualLayout>
                  <c:x val="1.3888888888888888E-2"/>
                  <c:y val="-2.966958867161160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D-46AB-8255-655959A7EA2A}"/>
                </c:ext>
              </c:extLst>
            </c:dLbl>
            <c:dLbl>
              <c:idx val="2"/>
              <c:layout>
                <c:manualLayout>
                  <c:x val="2.3148148148148036E-2"/>
                  <c:y val="-2.966958867161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BD-46AB-8255-655959A7EA2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BB-4EDF-81A0-6A161442E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374.56099999999998</c:v>
                </c:pt>
                <c:pt idx="1">
                  <c:v>453.7</c:v>
                </c:pt>
                <c:pt idx="2">
                  <c:v>539.70000000000005</c:v>
                </c:pt>
                <c:pt idx="3">
                  <c:v>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BD-46AB-8255-655959A7EA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Обращения  удаленных пользователей (по муниципальным образованиям)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39506172839531E-2"/>
                  <c:y val="-2.427511800404585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D-46AB-8255-655959A7EA2A}"/>
                </c:ext>
              </c:extLst>
            </c:dLbl>
            <c:dLbl>
              <c:idx val="1"/>
              <c:layout>
                <c:manualLayout>
                  <c:x val="7.8703703703703706E-2"/>
                  <c:y val="-3.236682400539447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D-46AB-8255-655959A7EA2A}"/>
                </c:ext>
              </c:extLst>
            </c:dLbl>
            <c:dLbl>
              <c:idx val="2"/>
              <c:layout>
                <c:manualLayout>
                  <c:x val="3.0864197530864196E-2"/>
                  <c:y val="-5.933917734322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BD-46AB-8255-655959A7EA2A}"/>
                </c:ext>
              </c:extLst>
            </c:dLbl>
            <c:dLbl>
              <c:idx val="3"/>
              <c:layout>
                <c:manualLayout>
                  <c:x val="5.5555555555555552E-2"/>
                  <c:y val="-3.955944876159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BB-4EDF-81A0-6A161442E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158.1</c:v>
                </c:pt>
                <c:pt idx="1">
                  <c:v>231.6</c:v>
                </c:pt>
                <c:pt idx="2">
                  <c:v>292.7</c:v>
                </c:pt>
                <c:pt idx="3">
                  <c:v>258.89999999999998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8BD-46AB-8255-655959A7E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802176"/>
        <c:axId val="250803712"/>
        <c:axId val="0"/>
      </c:bar3DChart>
      <c:catAx>
        <c:axId val="25080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0803712"/>
        <c:crosses val="autoZero"/>
        <c:auto val="1"/>
        <c:lblAlgn val="ctr"/>
        <c:lblOffset val="100"/>
        <c:noMultiLvlLbl val="0"/>
      </c:catAx>
      <c:valAx>
        <c:axId val="25080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0802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70845448138427136"/>
          <c:y val="0.24511368598349551"/>
          <c:w val="0.28228625935646934"/>
          <c:h val="0.675203050126947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34567901234566E-2"/>
          <c:y val="3.1657700216258376E-2"/>
          <c:w val="0.69925391270535631"/>
          <c:h val="0.80838893049597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AAF-486F-AE87-8523988EA88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AAF-486F-AE87-8523988EA888}"/>
              </c:ext>
            </c:extLst>
          </c:dPt>
          <c:dLbls>
            <c:dLbl>
              <c:idx val="0"/>
              <c:layout>
                <c:manualLayout>
                  <c:x val="4.6296296296296224E-3"/>
                  <c:y val="-2.110513347750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F-486F-AE87-8523988EA888}"/>
                </c:ext>
              </c:extLst>
            </c:dLbl>
            <c:dLbl>
              <c:idx val="1"/>
              <c:layout>
                <c:manualLayout>
                  <c:x val="1.388888888888886E-2"/>
                  <c:y val="-5.6280355940014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F-486F-AE87-8523988EA888}"/>
                </c:ext>
              </c:extLst>
            </c:dLbl>
            <c:dLbl>
              <c:idx val="2"/>
              <c:layout>
                <c:manualLayout>
                  <c:x val="6.1728395061727828E-3"/>
                  <c:y val="-3.517522246250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AF-486F-AE87-8523988EA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2025 г.</c:v>
                </c:pt>
                <c:pt idx="1">
                  <c:v>Выполнено в 2025 г.</c:v>
                </c:pt>
                <c:pt idx="2">
                  <c:v>План на 2026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3586.7</c:v>
                </c:pt>
                <c:pt idx="1">
                  <c:v>3438.8</c:v>
                </c:pt>
                <c:pt idx="2">
                  <c:v>3749.8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AF-486F-AE87-8523988EA8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муниципальным библиотекам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AAF-486F-AE87-8523988EA88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AAF-486F-AE87-8523988EA888}"/>
              </c:ext>
            </c:extLst>
          </c:dPt>
          <c:dLbls>
            <c:dLbl>
              <c:idx val="0"/>
              <c:layout>
                <c:manualLayout>
                  <c:x val="4.0343406240044011E-2"/>
                  <c:y val="-1.7590380933810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054012345679012"/>
                      <c:h val="0.166431703566490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AAF-486F-AE87-8523988EA888}"/>
                </c:ext>
              </c:extLst>
            </c:dLbl>
            <c:dLbl>
              <c:idx val="1"/>
              <c:layout>
                <c:manualLayout>
                  <c:x val="4.1666545154077965E-2"/>
                  <c:y val="-4.221026695501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AF-486F-AE87-8523988EA888}"/>
                </c:ext>
              </c:extLst>
            </c:dLbl>
            <c:dLbl>
              <c:idx val="2"/>
              <c:layout>
                <c:manualLayout>
                  <c:x val="2.5987114845384081E-2"/>
                  <c:y val="-1.758761123125465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3230,5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AF-486F-AE87-8523988EA888}"/>
                </c:ext>
              </c:extLst>
            </c:dLbl>
            <c:dLbl>
              <c:idx val="3"/>
              <c:layout>
                <c:manualLayout>
                  <c:x val="4.0123456790123455E-2"/>
                  <c:y val="-3.5175222462509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AF-486F-AE87-8523988EA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2025 г.</c:v>
                </c:pt>
                <c:pt idx="1">
                  <c:v>Выполнено в 2025 г.</c:v>
                </c:pt>
                <c:pt idx="2">
                  <c:v>План на 2026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3090.1</c:v>
                </c:pt>
                <c:pt idx="1">
                  <c:v>2892.5</c:v>
                </c:pt>
                <c:pt idx="2">
                  <c:v>3230.5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AAF-486F-AE87-8523988EA8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1001088"/>
        <c:axId val="251002880"/>
        <c:axId val="0"/>
      </c:bar3DChart>
      <c:catAx>
        <c:axId val="25100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51002880"/>
        <c:crosses val="autoZero"/>
        <c:auto val="1"/>
        <c:lblAlgn val="ctr"/>
        <c:lblOffset val="100"/>
        <c:noMultiLvlLbl val="0"/>
      </c:catAx>
      <c:valAx>
        <c:axId val="25100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100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234567901234566E-2"/>
          <c:y val="1.1911397007909318E-4"/>
          <c:w val="0.96604938271604934"/>
          <c:h val="0.78878867898942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5445,0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8C-44B9-A338-382AC78C6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5323.1</c:v>
                </c:pt>
                <c:pt idx="1">
                  <c:v>5452.4</c:v>
                </c:pt>
                <c:pt idx="2">
                  <c:v>5558.8</c:v>
                </c:pt>
                <c:pt idx="3">
                  <c:v>5445</c:v>
                </c:pt>
                <c:pt idx="4">
                  <c:v>5498.4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16-4433-9EF7-D99BA01FFE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муниципальным библиотекам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061728395061672E-2"/>
                  <c:y val="-1.9948317626432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16-4433-9EF7-D99BA01FFE0E}"/>
                </c:ext>
              </c:extLst>
            </c:dLbl>
            <c:dLbl>
              <c:idx val="2"/>
              <c:layout>
                <c:manualLayout>
                  <c:x val="4.0123456790123344E-2"/>
                  <c:y val="-1.329887841762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16-4433-9EF7-D99BA01FFE0E}"/>
                </c:ext>
              </c:extLst>
            </c:dLbl>
            <c:dLbl>
              <c:idx val="3"/>
              <c:layout>
                <c:manualLayout>
                  <c:x val="3.5493827160493714E-2"/>
                  <c:y val="-1.99483176264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16-4433-9EF7-D99BA01FFE0E}"/>
                </c:ext>
              </c:extLst>
            </c:dLbl>
            <c:dLbl>
              <c:idx val="4"/>
              <c:layout>
                <c:manualLayout>
                  <c:x val="5.4012345679012343E-2"/>
                  <c:y val="-1.662359802202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16-4433-9EF7-D99BA01FF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4310.3999999999996</c:v>
                </c:pt>
                <c:pt idx="1">
                  <c:v>4347.2</c:v>
                </c:pt>
                <c:pt idx="2">
                  <c:v>4468.8999999999996</c:v>
                </c:pt>
                <c:pt idx="3">
                  <c:v>4341.5</c:v>
                </c:pt>
                <c:pt idx="4">
                  <c:v>4330.2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16-4433-9EF7-D99BA01FFE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1180160"/>
        <c:axId val="251181696"/>
        <c:axId val="0"/>
      </c:bar3DChart>
      <c:catAx>
        <c:axId val="2511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51181696"/>
        <c:crosses val="autoZero"/>
        <c:auto val="1"/>
        <c:lblAlgn val="ctr"/>
        <c:lblOffset val="100"/>
        <c:noMultiLvlLbl val="0"/>
      </c:catAx>
      <c:valAx>
        <c:axId val="25118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1180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75566248663361"/>
          <c:y val="0.87461672978890381"/>
          <c:w val="0.75448867502673278"/>
          <c:h val="0.12538327021109616"/>
        </c:manualLayout>
      </c:layout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2025 г.</c:v>
                </c:pt>
                <c:pt idx="1">
                  <c:v>Выполнено в 2025 г.</c:v>
                </c:pt>
                <c:pt idx="2">
                  <c:v>План на 2026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5332.6</c:v>
                </c:pt>
                <c:pt idx="1">
                  <c:v>5332.7</c:v>
                </c:pt>
                <c:pt idx="2">
                  <c:v>5386.1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2C-41AF-A708-462D01D33E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муниципальным библиотекам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3981481481481483E-2"/>
                  <c:y val="-2.245088868101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06024594147953"/>
                      <c:h val="9.25350795135640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35B-4C00-A030-AA37F140428A}"/>
                </c:ext>
              </c:extLst>
            </c:dLbl>
            <c:dLbl>
              <c:idx val="2"/>
              <c:layout>
                <c:manualLayout>
                  <c:x val="4.0123517546417811E-2"/>
                  <c:y val="-1.870907390084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109628657528911E-2"/>
                      <c:h val="8.8793264733395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5B-4C00-A030-AA37F1404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2025 г.</c:v>
                </c:pt>
                <c:pt idx="1">
                  <c:v>Выполнено в 2025 г.</c:v>
                </c:pt>
                <c:pt idx="2">
                  <c:v>План на 2026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4354.8</c:v>
                </c:pt>
                <c:pt idx="1">
                  <c:v>4305.3999999999996</c:v>
                </c:pt>
                <c:pt idx="2">
                  <c:v>4348.5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2C-41AF-A708-462D01D33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1114240"/>
        <c:axId val="251115776"/>
        <c:axId val="0"/>
      </c:bar3DChart>
      <c:catAx>
        <c:axId val="25111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51115776"/>
        <c:crosses val="autoZero"/>
        <c:auto val="1"/>
        <c:lblAlgn val="ctr"/>
        <c:lblOffset val="100"/>
        <c:noMultiLvlLbl val="0"/>
      </c:catAx>
      <c:valAx>
        <c:axId val="25111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111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A4C8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0A-4337-A466-7B020C41E52F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0A-4337-A466-7B020C41E52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dirty="0" smtClean="0"/>
                      <a:t>309; </a:t>
                    </a:r>
                    <a:r>
                      <a:rPr lang="en-US" dirty="0"/>
                      <a:t>83%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A-4337-A466-7B020C41E5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dirty="0" smtClean="0"/>
                      <a:t>66;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0A-4337-A466-7B020C41E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сельской местности</c:v>
                </c:pt>
                <c:pt idx="1">
                  <c:v>В городской местности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0A-4337-A466-7B020C41E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объединенного электронного каталога книг</c:v>
                </c:pt>
              </c:strCache>
            </c:strRef>
          </c:tx>
          <c:spPr>
            <a:solidFill>
              <a:srgbClr val="FA4C8A"/>
            </a:solidFill>
          </c:spPr>
          <c:invertIfNegative val="0"/>
          <c:dLbls>
            <c:dLbl>
              <c:idx val="4"/>
              <c:layout>
                <c:manualLayout>
                  <c:x val="4.1666666666666666E-3"/>
                  <c:y val="-2.279924002533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EE-424A-B9CA-FC198BB6C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2021 г.</c:v>
                </c:pt>
                <c:pt idx="1">
                  <c:v>2022 г. </c:v>
                </c:pt>
                <c:pt idx="2">
                  <c:v>2023 г.</c:v>
                </c:pt>
                <c:pt idx="3">
                  <c:v>2024 г.</c:v>
                </c:pt>
                <c:pt idx="4">
                  <c:v>2025 г. 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82.86</c:v>
                </c:pt>
                <c:pt idx="1">
                  <c:v>91.93</c:v>
                </c:pt>
                <c:pt idx="2">
                  <c:v>102.2</c:v>
                </c:pt>
                <c:pt idx="3">
                  <c:v>109.5</c:v>
                </c:pt>
                <c:pt idx="4">
                  <c:v>116.7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EE-424A-B9CA-FC198BB6C7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объединенного электронного краеведческого каталога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4"/>
              <c:layout>
                <c:manualLayout>
                  <c:x val="1.9444444444444445E-2"/>
                  <c:y val="-1.77327422419252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EE-424A-B9CA-FC198BB6C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2021 г.</c:v>
                </c:pt>
                <c:pt idx="1">
                  <c:v>2022 г. </c:v>
                </c:pt>
                <c:pt idx="2">
                  <c:v>2023 г.</c:v>
                </c:pt>
                <c:pt idx="3">
                  <c:v>2024 г.</c:v>
                </c:pt>
                <c:pt idx="4">
                  <c:v>2025 г. 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53.88</c:v>
                </c:pt>
                <c:pt idx="1">
                  <c:v>60.68</c:v>
                </c:pt>
                <c:pt idx="2">
                  <c:v>66</c:v>
                </c:pt>
                <c:pt idx="3">
                  <c:v>71.400000000000006</c:v>
                </c:pt>
                <c:pt idx="4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EE-424A-B9CA-FC198BB6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6941952"/>
        <c:axId val="246960128"/>
        <c:axId val="0"/>
      </c:bar3DChart>
      <c:catAx>
        <c:axId val="24694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46960128"/>
        <c:crosses val="autoZero"/>
        <c:auto val="1"/>
        <c:lblAlgn val="ctr"/>
        <c:lblOffset val="100"/>
        <c:noMultiLvlLbl val="0"/>
      </c:catAx>
      <c:valAx>
        <c:axId val="246960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6941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ЭК в целом по области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716049382716049E-3"/>
                  <c:y val="-1.618341200269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E01-AF14-726BAB007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2021 г.</c:v>
                </c:pt>
                <c:pt idx="1">
                  <c:v>2022 г. </c:v>
                </c:pt>
                <c:pt idx="2">
                  <c:v>2023 г.</c:v>
                </c:pt>
                <c:pt idx="3">
                  <c:v>2024 г.</c:v>
                </c:pt>
                <c:pt idx="4">
                  <c:v>2025 г.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1030.0899999999999</c:v>
                </c:pt>
                <c:pt idx="1">
                  <c:v>1056.6099999999999</c:v>
                </c:pt>
                <c:pt idx="2">
                  <c:v>1115.18</c:v>
                </c:pt>
                <c:pt idx="3">
                  <c:v>1164.69</c:v>
                </c:pt>
                <c:pt idx="4">
                  <c:v>1211.6199999999999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2-4E01-AF14-726BAB0075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ЭК муниципальных библиотек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6.1728395061728392E-2"/>
                  <c:y val="-1.348617666891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B2-4E01-AF14-726BAB007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2021 г.</c:v>
                </c:pt>
                <c:pt idx="1">
                  <c:v>2022 г. </c:v>
                </c:pt>
                <c:pt idx="2">
                  <c:v>2023 г.</c:v>
                </c:pt>
                <c:pt idx="3">
                  <c:v>2024 г.</c:v>
                </c:pt>
                <c:pt idx="4">
                  <c:v>2025 г.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0">
                  <c:v>404.55</c:v>
                </c:pt>
                <c:pt idx="1">
                  <c:v>395.84</c:v>
                </c:pt>
                <c:pt idx="2">
                  <c:v>420.14</c:v>
                </c:pt>
                <c:pt idx="3">
                  <c:v>440.09</c:v>
                </c:pt>
                <c:pt idx="4">
                  <c:v>463.21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B2-4E01-AF14-726BAB007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888192"/>
        <c:axId val="252889728"/>
        <c:axId val="0"/>
      </c:bar3DChart>
      <c:catAx>
        <c:axId val="25288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889728"/>
        <c:crosses val="autoZero"/>
        <c:auto val="1"/>
        <c:lblAlgn val="ctr"/>
        <c:lblOffset val="100"/>
        <c:noMultiLvlLbl val="0"/>
      </c:catAx>
      <c:valAx>
        <c:axId val="25288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288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333333333333315E-3"/>
          <c:y val="0.90789960762659216"/>
          <c:w val="0.98950617283950626"/>
          <c:h val="7.59169803707105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0-47AF-8F14-9B9692369D1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0-47AF-8F14-9B9692369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целом по области</c:v>
                </c:pt>
                <c:pt idx="1">
                  <c:v>по муниципальным библиотекам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660.77</c:v>
                </c:pt>
                <c:pt idx="1">
                  <c:v>395.84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70-47AF-8F14-9B9692369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D9-47EB-942A-64412B83498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D9-47EB-942A-64412B834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целом по области</c:v>
                </c:pt>
                <c:pt idx="1">
                  <c:v>по муниципальным библиотекам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724.60599999999999</c:v>
                </c:pt>
                <c:pt idx="1">
                  <c:v>440.08600000000001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D9-47EB-942A-64412B834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802469135802469E-2"/>
          <c:y val="8.091706001348618E-3"/>
          <c:w val="0.96604938271604934"/>
          <c:h val="0.777596805793746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месту расположения библиотек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92%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6-4223-89FC-5A46ABF41F9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6-4223-89FC-5A46ABF41F9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46-4223-89FC-5A46ABF41F9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46-4223-89FC-5A46ABF41F9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8-47D9-AE1A-A9D942C39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21064</c:v>
                </c:pt>
                <c:pt idx="1">
                  <c:v>22246</c:v>
                </c:pt>
                <c:pt idx="2">
                  <c:v>23072</c:v>
                </c:pt>
                <c:pt idx="3">
                  <c:v>23281</c:v>
                </c:pt>
                <c:pt idx="4">
                  <c:v>23694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46-4223-89FC-5A46ABF41F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условиях вне стационара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46-4223-89FC-5A46ABF41F9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46-4223-89FC-5A46ABF41F9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46-4223-89FC-5A46ABF41F9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46-4223-89FC-5A46ABF41F9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38-47D9-AE1A-A9D942C39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1945</c:v>
                </c:pt>
                <c:pt idx="1">
                  <c:v>3147</c:v>
                </c:pt>
                <c:pt idx="2">
                  <c:v>4680</c:v>
                </c:pt>
                <c:pt idx="3">
                  <c:v>4668</c:v>
                </c:pt>
                <c:pt idx="4">
                  <c:v>4873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546-4223-89FC-5A46ABF41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294464"/>
        <c:axId val="253296000"/>
        <c:axId val="0"/>
      </c:bar3DChart>
      <c:catAx>
        <c:axId val="25329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3296000"/>
        <c:crosses val="autoZero"/>
        <c:auto val="1"/>
        <c:lblAlgn val="ctr"/>
        <c:lblOffset val="100"/>
        <c:noMultiLvlLbl val="0"/>
      </c:catAx>
      <c:valAx>
        <c:axId val="25329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3294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577598864211266E-2"/>
          <c:y val="1.5889125432509501E-2"/>
          <c:w val="0.93084480227157751"/>
          <c:h val="0.67530884956726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целом  по области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2298615806987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D0-4B3A-8564-A87821DEA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Выполнено справок и консультаций всего</c:v>
                </c:pt>
                <c:pt idx="1">
                  <c:v>Выполнено в стационарном режиме</c:v>
                </c:pt>
                <c:pt idx="2">
                  <c:v>Выполнено в удаленном режиме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131.054</c:v>
                </c:pt>
                <c:pt idx="1">
                  <c:v>96.105000000000004</c:v>
                </c:pt>
                <c:pt idx="2">
                  <c:v>34.624000000000002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0-4B3A-8564-A87821DEA6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Выполнено муниципальными библиотеками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44203388555186E-2"/>
                  <c:y val="-3.178075308949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D0-4B3A-8564-A87821DEA6B7}"/>
                </c:ext>
              </c:extLst>
            </c:dLbl>
            <c:dLbl>
              <c:idx val="1"/>
              <c:layout>
                <c:manualLayout>
                  <c:x val="8.8015706199810501E-2"/>
                  <c:y val="-6.355650173003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D0-4B3A-8564-A87821DEA6B7}"/>
                </c:ext>
              </c:extLst>
            </c:dLbl>
            <c:dLbl>
              <c:idx val="2"/>
              <c:layout>
                <c:manualLayout>
                  <c:x val="7.5442033885551749E-2"/>
                  <c:y val="-6.3556501730038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D0-4B3A-8564-A87821DEA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Выполнено справок и консультаций всего</c:v>
                </c:pt>
                <c:pt idx="1">
                  <c:v>Выполнено в стационарном режиме</c:v>
                </c:pt>
                <c:pt idx="2">
                  <c:v>Выполнено в удаленном режиме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96.224000000000004</c:v>
                </c:pt>
                <c:pt idx="1">
                  <c:v>74.930000000000007</c:v>
                </c:pt>
                <c:pt idx="2">
                  <c:v>21.018000000000001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D0-4B3A-8564-A87821DEA6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130240"/>
        <c:axId val="253131776"/>
        <c:axId val="0"/>
      </c:bar3DChart>
      <c:catAx>
        <c:axId val="25313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53131776"/>
        <c:crosses val="autoZero"/>
        <c:auto val="1"/>
        <c:lblAlgn val="ctr"/>
        <c:lblOffset val="100"/>
        <c:noMultiLvlLbl val="0"/>
      </c:catAx>
      <c:valAx>
        <c:axId val="25313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3130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867924528301886E-2"/>
          <c:y val="0.87075742286189906"/>
          <c:w val="0.98036448274154409"/>
          <c:h val="0.12924257713810094"/>
        </c:manualLayout>
      </c:layout>
      <c:overlay val="0"/>
      <c:txPr>
        <a:bodyPr/>
        <a:lstStyle/>
        <a:p>
          <a:pPr>
            <a:defRPr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564021995286721E-2"/>
          <c:y val="3.4337384341759473E-2"/>
          <c:w val="0.93087195600942652"/>
          <c:h val="0.55372706867378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целом  по области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4265514532600164E-3"/>
                  <c:y val="6.243160789410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E3-4994-9038-097D51E6D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Выполнено справок и консультаций всего</c:v>
                </c:pt>
                <c:pt idx="1">
                  <c:v>Выполнено в стационарном режиме</c:v>
                </c:pt>
                <c:pt idx="2">
                  <c:v>Выполнено в удаленном режиме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139.99600000000001</c:v>
                </c:pt>
                <c:pt idx="1">
                  <c:v>102.97799999999999</c:v>
                </c:pt>
                <c:pt idx="2">
                  <c:v>36.408000000000001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E3-4994-9038-097D51E6D6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Выполнено муниципальными библиотеками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843676355066797E-2"/>
                  <c:y val="-2.497264315764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E3-4994-9038-097D51E6D62C}"/>
                </c:ext>
              </c:extLst>
            </c:dLbl>
            <c:dLbl>
              <c:idx val="1"/>
              <c:layout>
                <c:manualLayout>
                  <c:x val="7.855459544383335E-2"/>
                  <c:y val="-2.86141563982897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E3-4994-9038-097D51E6D62C}"/>
                </c:ext>
              </c:extLst>
            </c:dLbl>
            <c:dLbl>
              <c:idx val="2"/>
              <c:layout>
                <c:manualLayout>
                  <c:x val="7.2270227808326787E-2"/>
                  <c:y val="-9.3647411841162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E3-4994-9038-097D51E6D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Выполнено справок и консультаций всего</c:v>
                </c:pt>
                <c:pt idx="1">
                  <c:v>Выполнено в стационарном режиме</c:v>
                </c:pt>
                <c:pt idx="2">
                  <c:v>Выполнено в удаленном режиме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104.063</c:v>
                </c:pt>
                <c:pt idx="1">
                  <c:v>81.129000000000005</c:v>
                </c:pt>
                <c:pt idx="2">
                  <c:v>22.459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E3-4994-9038-097D51E6D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80928"/>
        <c:axId val="253199104"/>
        <c:axId val="0"/>
      </c:bar3DChart>
      <c:catAx>
        <c:axId val="25318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53199104"/>
        <c:crosses val="autoZero"/>
        <c:auto val="1"/>
        <c:lblAlgn val="ctr"/>
        <c:lblOffset val="100"/>
        <c:noMultiLvlLbl val="0"/>
      </c:catAx>
      <c:valAx>
        <c:axId val="25319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3180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0888674293071853E-2"/>
          <c:y val="0.85980295941268214"/>
          <c:w val="0.94911132570692824"/>
          <c:h val="0.14019704058731788"/>
        </c:manualLayout>
      </c:layout>
      <c:overlay val="0"/>
      <c:txPr>
        <a:bodyPr/>
        <a:lstStyle/>
        <a:p>
          <a:pPr>
            <a:defRPr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17E-2"/>
          <c:y val="0.11554956169925829"/>
          <c:w val="0.66743365412656752"/>
          <c:h val="0.84938637896156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D1-40FC-9AEA-6B09A3C5F6A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D1-40FC-9AEA-6B09A3C5F6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отапливались  сельские библиотеки</c:v>
                </c:pt>
                <c:pt idx="1">
                  <c:v>всего сельских библиотек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D1-40FC-9AEA-6B09A3C5F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52503342742536"/>
          <c:y val="0.21217232017232723"/>
          <c:w val="0.80581785767345115"/>
          <c:h val="0.487040105206347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доступ в Интернет</c:v>
                </c:pt>
                <c:pt idx="1">
                  <c:v>Нет доступа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205</c:v>
                </c:pt>
                <c:pt idx="1">
                  <c:v>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AA-44DF-85E6-3B0F5C593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E5-4CE4-AD1C-E2A9046418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E5-4CE4-AD1C-E2A904641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доступ в Интернет</c:v>
                </c:pt>
                <c:pt idx="1">
                  <c:v>Нет доступа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E5-4CE4-AD1C-E2A904641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975308641975308E-2"/>
          <c:y val="3.9550556199160404E-2"/>
          <c:w val="0.96604938271604934"/>
          <c:h val="0.763938669176159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Имеют доступ в Интернет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160493827160351E-3"/>
                  <c:y val="-7.1910102180291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E4-41A0-AF62-C76F6F3FF666}"/>
                </c:ext>
              </c:extLst>
            </c:dLbl>
            <c:dLbl>
              <c:idx val="1"/>
              <c:layout>
                <c:manualLayout>
                  <c:x val="1.2345679012345678E-2"/>
                  <c:y val="-2.876404087211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E4-41A0-AF62-C76F6F3FF666}"/>
                </c:ext>
              </c:extLst>
            </c:dLbl>
            <c:dLbl>
              <c:idx val="2"/>
              <c:layout>
                <c:manualLayout>
                  <c:x val="5.4012345679012343E-3"/>
                  <c:y val="8.9887627725364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1334815786915527E-2"/>
                      <c:h val="8.2319231026208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2E4-41A0-AF62-C76F6F3FF6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</c:v>
                </c:pt>
                <c:pt idx="1">
                  <c:v>223</c:v>
                </c:pt>
                <c:pt idx="2">
                  <c:v>205</c:v>
                </c:pt>
                <c:pt idx="3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E4-41A0-AF62-C76F6F3FF6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Предоставляют доступ посетителям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493827160493797E-2"/>
                  <c:y val="-3.5955051090146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E4-41A0-AF62-C76F6F3FF666}"/>
                </c:ext>
              </c:extLst>
            </c:dLbl>
            <c:dLbl>
              <c:idx val="1"/>
              <c:layout>
                <c:manualLayout>
                  <c:x val="2.3148148148148147E-2"/>
                  <c:y val="-3.235954598113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E4-41A0-AF62-C76F6F3FF666}"/>
                </c:ext>
              </c:extLst>
            </c:dLbl>
            <c:dLbl>
              <c:idx val="2"/>
              <c:layout>
                <c:manualLayout>
                  <c:x val="2.0061728395061727E-2"/>
                  <c:y val="-2.157303065408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E4-41A0-AF62-C76F6F3FF666}"/>
                </c:ext>
              </c:extLst>
            </c:dLbl>
            <c:dLbl>
              <c:idx val="3"/>
              <c:layout>
                <c:manualLayout>
                  <c:x val="2.6234567901234455E-2"/>
                  <c:y val="-2.516853576310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E4-41A0-AF62-C76F6F3FF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167</c:v>
                </c:pt>
                <c:pt idx="1">
                  <c:v>164</c:v>
                </c:pt>
                <c:pt idx="2">
                  <c:v>153</c:v>
                </c:pt>
                <c:pt idx="3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E4-41A0-AF62-C76F6F3FF6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Имеют собственный сайт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234567901234598E-2"/>
                  <c:y val="-1.438202043605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E4-41A0-AF62-C76F6F3FF666}"/>
                </c:ext>
              </c:extLst>
            </c:dLbl>
            <c:dLbl>
              <c:idx val="1"/>
              <c:layout>
                <c:manualLayout>
                  <c:x val="1.3888888888888888E-2"/>
                  <c:y val="-2.876404087211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E4-41A0-AF62-C76F6F3FF666}"/>
                </c:ext>
              </c:extLst>
            </c:dLbl>
            <c:dLbl>
              <c:idx val="2"/>
              <c:layout>
                <c:manualLayout>
                  <c:x val="2.0061728395061727E-2"/>
                  <c:y val="-7.1910102180292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E4-41A0-AF62-C76F6F3FF666}"/>
                </c:ext>
              </c:extLst>
            </c:dLbl>
            <c:dLbl>
              <c:idx val="3"/>
              <c:layout>
                <c:manualLayout>
                  <c:x val="2.006178915135608E-2"/>
                  <c:y val="-3.7752803644653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098765432098756E-2"/>
                      <c:h val="8.0845073931512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2E4-41A0-AF62-C76F6F3FF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</c:v>
                </c:pt>
                <c:pt idx="1">
                  <c:v>75</c:v>
                </c:pt>
                <c:pt idx="2">
                  <c:v>75</c:v>
                </c:pt>
                <c:pt idx="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E4-41A0-AF62-C76F6F3FF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309632"/>
        <c:axId val="248311168"/>
        <c:axId val="0"/>
      </c:bar3DChart>
      <c:catAx>
        <c:axId val="24830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311168"/>
        <c:crosses val="autoZero"/>
        <c:auto val="1"/>
        <c:lblAlgn val="ctr"/>
        <c:lblOffset val="100"/>
        <c:noMultiLvlLbl val="0"/>
      </c:catAx>
      <c:valAx>
        <c:axId val="248311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83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234567901234566E-2"/>
          <c:y val="1.1911397007909318E-4"/>
          <c:w val="0.96604938271604934"/>
          <c:h val="0.78878867898942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0246913580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7C-4DFB-A6CF-A36B30A1386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4705,82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7C-4DFB-A6CF-A36B30A1386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4595,06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7C-4DFB-A6CF-A36B30A13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4893.17</c:v>
                </c:pt>
                <c:pt idx="1">
                  <c:v>4790.6499999999996</c:v>
                </c:pt>
                <c:pt idx="2">
                  <c:v>4705.8239999999996</c:v>
                </c:pt>
                <c:pt idx="3" formatCode="0.000">
                  <c:v>4595.0600000000004</c:v>
                </c:pt>
                <c:pt idx="4">
                  <c:v>4547.0069999999996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7C-4DFB-A6CF-A36B30A13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муниципальным библиотекам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09876543209874E-2"/>
                  <c:y val="-1.329887841762195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7C-4DFB-A6CF-A36B30A1386F}"/>
                </c:ext>
              </c:extLst>
            </c:dLbl>
            <c:dLbl>
              <c:idx val="1"/>
              <c:layout>
                <c:manualLayout>
                  <c:x val="3.7037037037037035E-2"/>
                  <c:y val="-3.3247196044055042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7C-4DFB-A6CF-A36B30A1386F}"/>
                </c:ext>
              </c:extLst>
            </c:dLbl>
            <c:dLbl>
              <c:idx val="2"/>
              <c:layout>
                <c:manualLayout>
                  <c:x val="4.0123456790123455E-2"/>
                  <c:y val="-1.523812215477104E-1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7C-4DFB-A6CF-A36B30A1386F}"/>
                </c:ext>
              </c:extLst>
            </c:dLbl>
            <c:dLbl>
              <c:idx val="3"/>
              <c:layout>
                <c:manualLayout>
                  <c:x val="4.1666666666666664E-2"/>
                  <c:y val="-1.329887841762197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600" b="1" smtClean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3907,53</a:t>
                    </a:r>
                    <a:endParaRPr lang="en-US">
                      <a:solidFill>
                        <a:schemeClr val="accent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7C-4DFB-A6CF-A36B30A1386F}"/>
                </c:ext>
              </c:extLst>
            </c:dLbl>
            <c:dLbl>
              <c:idx val="4"/>
              <c:layout>
                <c:manualLayout>
                  <c:x val="5.4012224166423754E-2"/>
                  <c:y val="-9.9744206021617106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7C-4DFB-A6CF-A36B30A13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4100.33</c:v>
                </c:pt>
                <c:pt idx="1">
                  <c:v>3994.46</c:v>
                </c:pt>
                <c:pt idx="2">
                  <c:v>3907.5320000000002</c:v>
                </c:pt>
                <c:pt idx="3">
                  <c:v>3795.12</c:v>
                </c:pt>
                <c:pt idx="4">
                  <c:v>3745.471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C7C-4DFB-A6CF-A36B30A138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8510720"/>
        <c:axId val="248537088"/>
        <c:axId val="0"/>
      </c:bar3DChart>
      <c:catAx>
        <c:axId val="2485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48537088"/>
        <c:crosses val="autoZero"/>
        <c:auto val="1"/>
        <c:lblAlgn val="ctr"/>
        <c:lblOffset val="100"/>
        <c:noMultiLvlLbl val="0"/>
      </c:catAx>
      <c:valAx>
        <c:axId val="24853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851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75566248663361"/>
          <c:y val="0.87461672978890381"/>
          <c:w val="0.75448867502673278"/>
          <c:h val="0.12538327021109616"/>
        </c:manualLayout>
      </c:layout>
      <c:overlay val="0"/>
      <c:txPr>
        <a:bodyPr/>
        <a:lstStyle/>
        <a:p>
          <a:pPr>
            <a:def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3B-4D10-ADB0-9CE0E9A987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3B-4D10-ADB0-9CE0E9A987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3B-4D10-ADB0-9CE0E9A987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E2-483E-8F69-43D9C1DC49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 лет</c:v>
                </c:pt>
                <c:pt idx="1">
                  <c:v>3-10 лет</c:v>
                </c:pt>
                <c:pt idx="2">
                  <c:v>10-20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</c:v>
                </c:pt>
                <c:pt idx="1">
                  <c:v>81</c:v>
                </c:pt>
                <c:pt idx="2">
                  <c:v>76</c:v>
                </c:pt>
                <c:pt idx="3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2-483E-8F69-43D9C1DC4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96424-E1FB-4EFA-8604-73C2177EA7C9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130A8-DA8A-4BE1-B584-A9E4B45B162F}">
      <dgm:prSet phldrT="[Текст]" custT="1"/>
      <dgm:spPr/>
      <dgm:t>
        <a:bodyPr/>
        <a:lstStyle/>
        <a:p>
          <a:r>
            <a:rPr lang="ru-RU" sz="1100" b="1" dirty="0" smtClean="0"/>
            <a:t>БИБЛИОТЕКА</a:t>
          </a:r>
          <a:endParaRPr lang="ru-RU" sz="1100" b="1" dirty="0"/>
        </a:p>
      </dgm:t>
    </dgm:pt>
    <dgm:pt modelId="{957F5EF6-8A35-42BA-8325-27A2548E58E2}" type="parTrans" cxnId="{B9FBA6B1-DA5B-4FAD-A1EC-E2667D9BA8C5}">
      <dgm:prSet/>
      <dgm:spPr/>
      <dgm:t>
        <a:bodyPr/>
        <a:lstStyle/>
        <a:p>
          <a:endParaRPr lang="ru-RU"/>
        </a:p>
      </dgm:t>
    </dgm:pt>
    <dgm:pt modelId="{7BDD2F35-1DF3-4EDF-9351-CB0353F384D8}" type="sibTrans" cxnId="{B9FBA6B1-DA5B-4FAD-A1EC-E2667D9BA8C5}">
      <dgm:prSet/>
      <dgm:spPr/>
      <dgm:t>
        <a:bodyPr/>
        <a:lstStyle/>
        <a:p>
          <a:endParaRPr lang="ru-RU"/>
        </a:p>
      </dgm:t>
    </dgm:pt>
    <dgm:pt modelId="{4B0D8065-2EDA-423A-9648-F973919272E4}">
      <dgm:prSet phldrT="[Текст]" custT="1"/>
      <dgm:spPr/>
      <dgm:t>
        <a:bodyPr/>
        <a:lstStyle/>
        <a:p>
          <a:r>
            <a:rPr lang="ru-RU" sz="1200" b="1" dirty="0" smtClean="0"/>
            <a:t>Материальные ресурсы</a:t>
          </a:r>
          <a:endParaRPr lang="ru-RU" sz="1200" b="1" dirty="0"/>
        </a:p>
      </dgm:t>
    </dgm:pt>
    <dgm:pt modelId="{2D97A86C-3333-4DE9-9911-1831D097E8BE}" type="parTrans" cxnId="{82E0D274-B0D7-4524-9D96-D529CF53F3E6}">
      <dgm:prSet/>
      <dgm:spPr/>
      <dgm:t>
        <a:bodyPr/>
        <a:lstStyle/>
        <a:p>
          <a:endParaRPr lang="ru-RU"/>
        </a:p>
      </dgm:t>
    </dgm:pt>
    <dgm:pt modelId="{F1B82CF5-80BC-43D6-99EA-DF06A854EB38}" type="sibTrans" cxnId="{82E0D274-B0D7-4524-9D96-D529CF53F3E6}">
      <dgm:prSet/>
      <dgm:spPr/>
      <dgm:t>
        <a:bodyPr/>
        <a:lstStyle/>
        <a:p>
          <a:endParaRPr lang="ru-RU"/>
        </a:p>
      </dgm:t>
    </dgm:pt>
    <dgm:pt modelId="{70A3919C-8ED8-4AD0-ADEA-63DAFF7F25F1}">
      <dgm:prSet phldrT="[Текст]" custT="1"/>
      <dgm:spPr/>
      <dgm:t>
        <a:bodyPr/>
        <a:lstStyle/>
        <a:p>
          <a:r>
            <a:rPr lang="ru-RU" sz="1200" b="1" dirty="0" smtClean="0"/>
            <a:t>Кадровые ресурсы</a:t>
          </a:r>
          <a:endParaRPr lang="ru-RU" sz="1200" b="1" dirty="0"/>
        </a:p>
      </dgm:t>
    </dgm:pt>
    <dgm:pt modelId="{ED551160-59FC-4E70-ABE9-9B14224950A0}" type="parTrans" cxnId="{99E2A6F8-D158-475D-88A2-71962226EEFF}">
      <dgm:prSet/>
      <dgm:spPr/>
      <dgm:t>
        <a:bodyPr/>
        <a:lstStyle/>
        <a:p>
          <a:endParaRPr lang="ru-RU"/>
        </a:p>
      </dgm:t>
    </dgm:pt>
    <dgm:pt modelId="{C5DC272B-9554-44E8-A6DF-59800551A8BD}" type="sibTrans" cxnId="{99E2A6F8-D158-475D-88A2-71962226EEFF}">
      <dgm:prSet/>
      <dgm:spPr/>
      <dgm:t>
        <a:bodyPr/>
        <a:lstStyle/>
        <a:p>
          <a:endParaRPr lang="ru-RU"/>
        </a:p>
      </dgm:t>
    </dgm:pt>
    <dgm:pt modelId="{6EB12264-5921-4F3D-B1D5-F8D663279722}">
      <dgm:prSet phldrT="[Текст]" custT="1"/>
      <dgm:spPr/>
      <dgm:t>
        <a:bodyPr/>
        <a:lstStyle/>
        <a:p>
          <a:r>
            <a:rPr lang="ru-RU" sz="1200" b="1" dirty="0" smtClean="0"/>
            <a:t>Пользователи</a:t>
          </a:r>
          <a:endParaRPr lang="ru-RU" sz="1200" b="1" dirty="0"/>
        </a:p>
      </dgm:t>
    </dgm:pt>
    <dgm:pt modelId="{BEA40E51-6B98-4AE8-B2AA-3CCB5513D681}" type="parTrans" cxnId="{B7CCF1B2-C044-4032-BC73-5C54E7092D1F}">
      <dgm:prSet/>
      <dgm:spPr/>
      <dgm:t>
        <a:bodyPr/>
        <a:lstStyle/>
        <a:p>
          <a:endParaRPr lang="ru-RU"/>
        </a:p>
      </dgm:t>
    </dgm:pt>
    <dgm:pt modelId="{8961BFD3-3569-42EA-B7E2-C8B83623A9AD}" type="sibTrans" cxnId="{B7CCF1B2-C044-4032-BC73-5C54E7092D1F}">
      <dgm:prSet/>
      <dgm:spPr/>
      <dgm:t>
        <a:bodyPr/>
        <a:lstStyle/>
        <a:p>
          <a:endParaRPr lang="ru-RU"/>
        </a:p>
      </dgm:t>
    </dgm:pt>
    <dgm:pt modelId="{E49464ED-F199-4FCE-A9DB-CB0F2EFFAD28}">
      <dgm:prSet phldrT="[Текст]" custT="1"/>
      <dgm:spPr/>
      <dgm:t>
        <a:bodyPr/>
        <a:lstStyle/>
        <a:p>
          <a:r>
            <a:rPr lang="ru-RU" sz="1200" b="1" dirty="0" smtClean="0"/>
            <a:t>Информационные ресурсы</a:t>
          </a:r>
          <a:endParaRPr lang="ru-RU" sz="1200" b="1" dirty="0"/>
        </a:p>
      </dgm:t>
    </dgm:pt>
    <dgm:pt modelId="{60DEDDD5-9311-4F8A-8ECA-048D6F713C91}" type="parTrans" cxnId="{3297B2F9-386E-4815-9516-929DF62C4222}">
      <dgm:prSet/>
      <dgm:spPr/>
      <dgm:t>
        <a:bodyPr/>
        <a:lstStyle/>
        <a:p>
          <a:endParaRPr lang="ru-RU"/>
        </a:p>
      </dgm:t>
    </dgm:pt>
    <dgm:pt modelId="{A9977590-ECF0-45EB-B891-30342D919C1F}" type="sibTrans" cxnId="{3297B2F9-386E-4815-9516-929DF62C4222}">
      <dgm:prSet/>
      <dgm:spPr/>
      <dgm:t>
        <a:bodyPr/>
        <a:lstStyle/>
        <a:p>
          <a:endParaRPr lang="ru-RU"/>
        </a:p>
      </dgm:t>
    </dgm:pt>
    <dgm:pt modelId="{F7D8A299-F68E-4DB1-8F02-C7488D094966}" type="pres">
      <dgm:prSet presAssocID="{18796424-E1FB-4EFA-8604-73C2177EA7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2BDEB-BC4A-4A9E-A088-AA0BC59CBDF0}" type="pres">
      <dgm:prSet presAssocID="{17C130A8-DA8A-4BE1-B584-A9E4B45B162F}" presName="centerShape" presStyleLbl="node0" presStyleIdx="0" presStyleCnt="1" custScaleX="127094" custScaleY="116532" custLinFactNeighborX="2359" custLinFactNeighborY="685"/>
      <dgm:spPr/>
      <dgm:t>
        <a:bodyPr/>
        <a:lstStyle/>
        <a:p>
          <a:endParaRPr lang="ru-RU"/>
        </a:p>
      </dgm:t>
    </dgm:pt>
    <dgm:pt modelId="{1EC35F3E-02B9-4DC3-AF18-AF19A862EA8B}" type="pres">
      <dgm:prSet presAssocID="{4B0D8065-2EDA-423A-9648-F973919272E4}" presName="node" presStyleLbl="node1" presStyleIdx="0" presStyleCnt="4" custScaleX="157251" custScaleY="110146" custRadScaleRad="93808" custRadScaleInc="-7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F3A8E-8C68-4504-949D-75E6F7DEE4EB}" type="pres">
      <dgm:prSet presAssocID="{4B0D8065-2EDA-423A-9648-F973919272E4}" presName="dummy" presStyleCnt="0"/>
      <dgm:spPr/>
    </dgm:pt>
    <dgm:pt modelId="{F3787671-DD99-47E1-BB74-1264386F96E0}" type="pres">
      <dgm:prSet presAssocID="{F1B82CF5-80BC-43D6-99EA-DF06A854EB3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3AF853A-8D96-41AB-8C68-88F37B9DAE4C}" type="pres">
      <dgm:prSet presAssocID="{70A3919C-8ED8-4AD0-ADEA-63DAFF7F25F1}" presName="node" presStyleLbl="node1" presStyleIdx="1" presStyleCnt="4" custScaleX="165774" custScaleY="128592" custRadScaleRad="124387" custRadScaleInc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02740-74AF-4DE6-BD7C-1867448C43BC}" type="pres">
      <dgm:prSet presAssocID="{70A3919C-8ED8-4AD0-ADEA-63DAFF7F25F1}" presName="dummy" presStyleCnt="0"/>
      <dgm:spPr/>
    </dgm:pt>
    <dgm:pt modelId="{9821C844-918E-429F-B0EF-0A6B3FC71BA8}" type="pres">
      <dgm:prSet presAssocID="{C5DC272B-9554-44E8-A6DF-59800551A8B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ACED22B-38DB-4F1A-8814-F000F82209AE}" type="pres">
      <dgm:prSet presAssocID="{6EB12264-5921-4F3D-B1D5-F8D663279722}" presName="node" presStyleLbl="node1" presStyleIdx="2" presStyleCnt="4" custScaleX="182066" custScaleY="103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CFCC0-0E8A-4603-A8F8-4F480971E95A}" type="pres">
      <dgm:prSet presAssocID="{6EB12264-5921-4F3D-B1D5-F8D663279722}" presName="dummy" presStyleCnt="0"/>
      <dgm:spPr/>
    </dgm:pt>
    <dgm:pt modelId="{1DC2C16A-F4B6-43C9-B75D-9EAF02A87D0B}" type="pres">
      <dgm:prSet presAssocID="{8961BFD3-3569-42EA-B7E2-C8B83623A9A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EE43312-A137-46DF-8959-20B9AAA62163}" type="pres">
      <dgm:prSet presAssocID="{E49464ED-F199-4FCE-A9DB-CB0F2EFFAD28}" presName="node" presStyleLbl="node1" presStyleIdx="3" presStyleCnt="4" custScaleX="193931" custScaleY="132083" custRadScaleRad="131247" custRadScaleInc="1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F5C72-BB94-4844-831C-C8EF775FBDD2}" type="pres">
      <dgm:prSet presAssocID="{E49464ED-F199-4FCE-A9DB-CB0F2EFFAD28}" presName="dummy" presStyleCnt="0"/>
      <dgm:spPr/>
    </dgm:pt>
    <dgm:pt modelId="{6149C617-7ECA-41E3-9A66-DE51BB40F10B}" type="pres">
      <dgm:prSet presAssocID="{A9977590-ECF0-45EB-B891-30342D919C1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7498E88-CBAC-4419-86AE-5CE52CC949A3}" type="presOf" srcId="{C5DC272B-9554-44E8-A6DF-59800551A8BD}" destId="{9821C844-918E-429F-B0EF-0A6B3FC71BA8}" srcOrd="0" destOrd="0" presId="urn:microsoft.com/office/officeart/2005/8/layout/radial6"/>
    <dgm:cxn modelId="{BCA261C6-C376-4EEE-B1CB-9D0DD8551166}" type="presOf" srcId="{E49464ED-F199-4FCE-A9DB-CB0F2EFFAD28}" destId="{9EE43312-A137-46DF-8959-20B9AAA62163}" srcOrd="0" destOrd="0" presId="urn:microsoft.com/office/officeart/2005/8/layout/radial6"/>
    <dgm:cxn modelId="{4FA6F01D-4080-4A40-BAE5-DED69C677852}" type="presOf" srcId="{6EB12264-5921-4F3D-B1D5-F8D663279722}" destId="{AACED22B-38DB-4F1A-8814-F000F82209AE}" srcOrd="0" destOrd="0" presId="urn:microsoft.com/office/officeart/2005/8/layout/radial6"/>
    <dgm:cxn modelId="{3297B2F9-386E-4815-9516-929DF62C4222}" srcId="{17C130A8-DA8A-4BE1-B584-A9E4B45B162F}" destId="{E49464ED-F199-4FCE-A9DB-CB0F2EFFAD28}" srcOrd="3" destOrd="0" parTransId="{60DEDDD5-9311-4F8A-8ECA-048D6F713C91}" sibTransId="{A9977590-ECF0-45EB-B891-30342D919C1F}"/>
    <dgm:cxn modelId="{B9FBA6B1-DA5B-4FAD-A1EC-E2667D9BA8C5}" srcId="{18796424-E1FB-4EFA-8604-73C2177EA7C9}" destId="{17C130A8-DA8A-4BE1-B584-A9E4B45B162F}" srcOrd="0" destOrd="0" parTransId="{957F5EF6-8A35-42BA-8325-27A2548E58E2}" sibTransId="{7BDD2F35-1DF3-4EDF-9351-CB0353F384D8}"/>
    <dgm:cxn modelId="{58BBE75F-D021-4BBB-A7A9-814A1659121D}" type="presOf" srcId="{8961BFD3-3569-42EA-B7E2-C8B83623A9AD}" destId="{1DC2C16A-F4B6-43C9-B75D-9EAF02A87D0B}" srcOrd="0" destOrd="0" presId="urn:microsoft.com/office/officeart/2005/8/layout/radial6"/>
    <dgm:cxn modelId="{DD443726-BB61-4EEB-A594-596B8AA22357}" type="presOf" srcId="{70A3919C-8ED8-4AD0-ADEA-63DAFF7F25F1}" destId="{D3AF853A-8D96-41AB-8C68-88F37B9DAE4C}" srcOrd="0" destOrd="0" presId="urn:microsoft.com/office/officeart/2005/8/layout/radial6"/>
    <dgm:cxn modelId="{82E0D274-B0D7-4524-9D96-D529CF53F3E6}" srcId="{17C130A8-DA8A-4BE1-B584-A9E4B45B162F}" destId="{4B0D8065-2EDA-423A-9648-F973919272E4}" srcOrd="0" destOrd="0" parTransId="{2D97A86C-3333-4DE9-9911-1831D097E8BE}" sibTransId="{F1B82CF5-80BC-43D6-99EA-DF06A854EB38}"/>
    <dgm:cxn modelId="{99E2A6F8-D158-475D-88A2-71962226EEFF}" srcId="{17C130A8-DA8A-4BE1-B584-A9E4B45B162F}" destId="{70A3919C-8ED8-4AD0-ADEA-63DAFF7F25F1}" srcOrd="1" destOrd="0" parTransId="{ED551160-59FC-4E70-ABE9-9B14224950A0}" sibTransId="{C5DC272B-9554-44E8-A6DF-59800551A8BD}"/>
    <dgm:cxn modelId="{7B0B8D85-5EE4-4132-93AE-FA75A470B3A6}" type="presOf" srcId="{A9977590-ECF0-45EB-B891-30342D919C1F}" destId="{6149C617-7ECA-41E3-9A66-DE51BB40F10B}" srcOrd="0" destOrd="0" presId="urn:microsoft.com/office/officeart/2005/8/layout/radial6"/>
    <dgm:cxn modelId="{FCD930CB-3B16-4C90-813C-509737FC396E}" type="presOf" srcId="{18796424-E1FB-4EFA-8604-73C2177EA7C9}" destId="{F7D8A299-F68E-4DB1-8F02-C7488D094966}" srcOrd="0" destOrd="0" presId="urn:microsoft.com/office/officeart/2005/8/layout/radial6"/>
    <dgm:cxn modelId="{BCD4073D-DD5B-41C6-B98A-B472C2A52BFA}" type="presOf" srcId="{F1B82CF5-80BC-43D6-99EA-DF06A854EB38}" destId="{F3787671-DD99-47E1-BB74-1264386F96E0}" srcOrd="0" destOrd="0" presId="urn:microsoft.com/office/officeart/2005/8/layout/radial6"/>
    <dgm:cxn modelId="{B7CCF1B2-C044-4032-BC73-5C54E7092D1F}" srcId="{17C130A8-DA8A-4BE1-B584-A9E4B45B162F}" destId="{6EB12264-5921-4F3D-B1D5-F8D663279722}" srcOrd="2" destOrd="0" parTransId="{BEA40E51-6B98-4AE8-B2AA-3CCB5513D681}" sibTransId="{8961BFD3-3569-42EA-B7E2-C8B83623A9AD}"/>
    <dgm:cxn modelId="{746C5A9B-4B30-4AFE-9EB6-59C02FBB203B}" type="presOf" srcId="{17C130A8-DA8A-4BE1-B584-A9E4B45B162F}" destId="{E7D2BDEB-BC4A-4A9E-A088-AA0BC59CBDF0}" srcOrd="0" destOrd="0" presId="urn:microsoft.com/office/officeart/2005/8/layout/radial6"/>
    <dgm:cxn modelId="{606B51F3-23F0-4F88-ACA2-C89A89A297BF}" type="presOf" srcId="{4B0D8065-2EDA-423A-9648-F973919272E4}" destId="{1EC35F3E-02B9-4DC3-AF18-AF19A862EA8B}" srcOrd="0" destOrd="0" presId="urn:microsoft.com/office/officeart/2005/8/layout/radial6"/>
    <dgm:cxn modelId="{7CDC09FC-79F9-4FAA-A2F6-D3DD9FC239B7}" type="presParOf" srcId="{F7D8A299-F68E-4DB1-8F02-C7488D094966}" destId="{E7D2BDEB-BC4A-4A9E-A088-AA0BC59CBDF0}" srcOrd="0" destOrd="0" presId="urn:microsoft.com/office/officeart/2005/8/layout/radial6"/>
    <dgm:cxn modelId="{B48015EA-8D44-4670-927C-038138D9C4D9}" type="presParOf" srcId="{F7D8A299-F68E-4DB1-8F02-C7488D094966}" destId="{1EC35F3E-02B9-4DC3-AF18-AF19A862EA8B}" srcOrd="1" destOrd="0" presId="urn:microsoft.com/office/officeart/2005/8/layout/radial6"/>
    <dgm:cxn modelId="{ABA230C8-657D-4F03-A75A-FD0410246674}" type="presParOf" srcId="{F7D8A299-F68E-4DB1-8F02-C7488D094966}" destId="{807F3A8E-8C68-4504-949D-75E6F7DEE4EB}" srcOrd="2" destOrd="0" presId="urn:microsoft.com/office/officeart/2005/8/layout/radial6"/>
    <dgm:cxn modelId="{5BEBBBDF-8185-4B54-8E47-1D7865EBA3FC}" type="presParOf" srcId="{F7D8A299-F68E-4DB1-8F02-C7488D094966}" destId="{F3787671-DD99-47E1-BB74-1264386F96E0}" srcOrd="3" destOrd="0" presId="urn:microsoft.com/office/officeart/2005/8/layout/radial6"/>
    <dgm:cxn modelId="{A7DBE4C6-5779-42B8-A761-FA75C2B1CA76}" type="presParOf" srcId="{F7D8A299-F68E-4DB1-8F02-C7488D094966}" destId="{D3AF853A-8D96-41AB-8C68-88F37B9DAE4C}" srcOrd="4" destOrd="0" presId="urn:microsoft.com/office/officeart/2005/8/layout/radial6"/>
    <dgm:cxn modelId="{BA07F3B3-7152-4678-A971-B5270519D85B}" type="presParOf" srcId="{F7D8A299-F68E-4DB1-8F02-C7488D094966}" destId="{BD802740-74AF-4DE6-BD7C-1867448C43BC}" srcOrd="5" destOrd="0" presId="urn:microsoft.com/office/officeart/2005/8/layout/radial6"/>
    <dgm:cxn modelId="{66DD0B73-1A4C-4B8E-880E-2D890C28008A}" type="presParOf" srcId="{F7D8A299-F68E-4DB1-8F02-C7488D094966}" destId="{9821C844-918E-429F-B0EF-0A6B3FC71BA8}" srcOrd="6" destOrd="0" presId="urn:microsoft.com/office/officeart/2005/8/layout/radial6"/>
    <dgm:cxn modelId="{14987A50-4C5B-4C89-A085-03F5A533C18B}" type="presParOf" srcId="{F7D8A299-F68E-4DB1-8F02-C7488D094966}" destId="{AACED22B-38DB-4F1A-8814-F000F82209AE}" srcOrd="7" destOrd="0" presId="urn:microsoft.com/office/officeart/2005/8/layout/radial6"/>
    <dgm:cxn modelId="{91469083-5C58-44BA-906B-8780F5CEEA5E}" type="presParOf" srcId="{F7D8A299-F68E-4DB1-8F02-C7488D094966}" destId="{71CCFCC0-0E8A-4603-A8F8-4F480971E95A}" srcOrd="8" destOrd="0" presId="urn:microsoft.com/office/officeart/2005/8/layout/radial6"/>
    <dgm:cxn modelId="{EE759273-0F3F-480D-9B9C-F07BE91E6132}" type="presParOf" srcId="{F7D8A299-F68E-4DB1-8F02-C7488D094966}" destId="{1DC2C16A-F4B6-43C9-B75D-9EAF02A87D0B}" srcOrd="9" destOrd="0" presId="urn:microsoft.com/office/officeart/2005/8/layout/radial6"/>
    <dgm:cxn modelId="{78C16841-D5AA-415A-B756-7CBB23750F24}" type="presParOf" srcId="{F7D8A299-F68E-4DB1-8F02-C7488D094966}" destId="{9EE43312-A137-46DF-8959-20B9AAA62163}" srcOrd="10" destOrd="0" presId="urn:microsoft.com/office/officeart/2005/8/layout/radial6"/>
    <dgm:cxn modelId="{99421348-7FF8-418B-956F-2A5C80B8A354}" type="presParOf" srcId="{F7D8A299-F68E-4DB1-8F02-C7488D094966}" destId="{00AF5C72-BB94-4844-831C-C8EF775FBDD2}" srcOrd="11" destOrd="0" presId="urn:microsoft.com/office/officeart/2005/8/layout/radial6"/>
    <dgm:cxn modelId="{26C296C9-8C18-418F-B82B-EA4DFEE20121}" type="presParOf" srcId="{F7D8A299-F68E-4DB1-8F02-C7488D094966}" destId="{6149C617-7ECA-41E3-9A66-DE51BB40F10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9C617-7ECA-41E3-9A66-DE51BB40F10B}">
      <dsp:nvSpPr>
        <dsp:cNvPr id="0" name=""/>
        <dsp:cNvSpPr/>
      </dsp:nvSpPr>
      <dsp:spPr>
        <a:xfrm>
          <a:off x="1073925" y="521152"/>
          <a:ext cx="3125428" cy="3125428"/>
        </a:xfrm>
        <a:prstGeom prst="blockArc">
          <a:avLst>
            <a:gd name="adj1" fmla="val 11203254"/>
            <a:gd name="adj2" fmla="val 17174859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C2C16A-F4B6-43C9-B75D-9EAF02A87D0B}">
      <dsp:nvSpPr>
        <dsp:cNvPr id="0" name=""/>
        <dsp:cNvSpPr/>
      </dsp:nvSpPr>
      <dsp:spPr>
        <a:xfrm>
          <a:off x="1067852" y="566760"/>
          <a:ext cx="3125428" cy="3125428"/>
        </a:xfrm>
        <a:prstGeom prst="blockArc">
          <a:avLst>
            <a:gd name="adj1" fmla="val 4280499"/>
            <a:gd name="adj2" fmla="val 11306879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21C844-918E-429F-B0EF-0A6B3FC71BA8}">
      <dsp:nvSpPr>
        <dsp:cNvPr id="0" name=""/>
        <dsp:cNvSpPr/>
      </dsp:nvSpPr>
      <dsp:spPr>
        <a:xfrm>
          <a:off x="1929994" y="533009"/>
          <a:ext cx="3125428" cy="3125428"/>
        </a:xfrm>
        <a:prstGeom prst="blockArc">
          <a:avLst>
            <a:gd name="adj1" fmla="val 21436949"/>
            <a:gd name="adj2" fmla="val 6250481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787671-DD99-47E1-BB74-1264386F96E0}">
      <dsp:nvSpPr>
        <dsp:cNvPr id="0" name=""/>
        <dsp:cNvSpPr/>
      </dsp:nvSpPr>
      <dsp:spPr>
        <a:xfrm>
          <a:off x="1929462" y="520752"/>
          <a:ext cx="3125428" cy="3125428"/>
        </a:xfrm>
        <a:prstGeom prst="blockArc">
          <a:avLst>
            <a:gd name="adj1" fmla="val 15221929"/>
            <a:gd name="adj2" fmla="val 21464579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D2BDEB-BC4A-4A9E-A088-AA0BC59CBDF0}">
      <dsp:nvSpPr>
        <dsp:cNvPr id="0" name=""/>
        <dsp:cNvSpPr/>
      </dsp:nvSpPr>
      <dsp:spPr>
        <a:xfrm>
          <a:off x="2276384" y="1231616"/>
          <a:ext cx="1829096" cy="1677091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БИБЛИОТЕКА</a:t>
          </a:r>
          <a:endParaRPr lang="ru-RU" sz="1100" b="1" kern="1200" dirty="0"/>
        </a:p>
      </dsp:txBody>
      <dsp:txXfrm>
        <a:off x="2544249" y="1477220"/>
        <a:ext cx="1293366" cy="1185883"/>
      </dsp:txXfrm>
    </dsp:sp>
    <dsp:sp modelId="{1EC35F3E-02B9-4DC3-AF18-AF19A862EA8B}">
      <dsp:nvSpPr>
        <dsp:cNvPr id="0" name=""/>
        <dsp:cNvSpPr/>
      </dsp:nvSpPr>
      <dsp:spPr>
        <a:xfrm>
          <a:off x="2271636" y="63568"/>
          <a:ext cx="1584174" cy="1109630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Материальные ресурсы</a:t>
          </a:r>
          <a:endParaRPr lang="ru-RU" sz="1200" b="1" kern="1200" dirty="0"/>
        </a:p>
      </dsp:txBody>
      <dsp:txXfrm>
        <a:off x="2503633" y="226070"/>
        <a:ext cx="1120180" cy="784626"/>
      </dsp:txXfrm>
    </dsp:sp>
    <dsp:sp modelId="{D3AF853A-8D96-41AB-8C68-88F37B9DAE4C}">
      <dsp:nvSpPr>
        <dsp:cNvPr id="0" name=""/>
        <dsp:cNvSpPr/>
      </dsp:nvSpPr>
      <dsp:spPr>
        <a:xfrm>
          <a:off x="4182422" y="1375623"/>
          <a:ext cx="1670036" cy="1295458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Кадровые ресурсы</a:t>
          </a:r>
          <a:endParaRPr lang="ru-RU" sz="1200" b="1" kern="1200" dirty="0"/>
        </a:p>
      </dsp:txBody>
      <dsp:txXfrm>
        <a:off x="4426993" y="1565338"/>
        <a:ext cx="1180894" cy="916028"/>
      </dsp:txXfrm>
    </dsp:sp>
    <dsp:sp modelId="{AACED22B-38DB-4F1A-8814-F000F82209AE}">
      <dsp:nvSpPr>
        <dsp:cNvPr id="0" name=""/>
        <dsp:cNvSpPr/>
      </dsp:nvSpPr>
      <dsp:spPr>
        <a:xfrm>
          <a:off x="2201832" y="3055380"/>
          <a:ext cx="1834164" cy="1040632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Пользователи</a:t>
          </a:r>
          <a:endParaRPr lang="ru-RU" sz="1200" b="1" kern="1200" dirty="0"/>
        </a:p>
      </dsp:txBody>
      <dsp:txXfrm>
        <a:off x="2470439" y="3207777"/>
        <a:ext cx="1296950" cy="735838"/>
      </dsp:txXfrm>
    </dsp:sp>
    <dsp:sp modelId="{9EE43312-A137-46DF-8959-20B9AAA62163}">
      <dsp:nvSpPr>
        <dsp:cNvPr id="0" name=""/>
        <dsp:cNvSpPr/>
      </dsp:nvSpPr>
      <dsp:spPr>
        <a:xfrm>
          <a:off x="143834" y="1239908"/>
          <a:ext cx="1953694" cy="1330627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Информационные ресурсы</a:t>
          </a:r>
          <a:endParaRPr lang="ru-RU" sz="1200" b="1" kern="1200" dirty="0"/>
        </a:p>
      </dsp:txBody>
      <dsp:txXfrm>
        <a:off x="429946" y="1434774"/>
        <a:ext cx="1381470" cy="94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0.90249</cdr:x>
      <cdr:y>0.23547</cdr:y>
    </cdr:from>
    <cdr:to>
      <cdr:x>0.94624</cdr:x>
      <cdr:y>0.7064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7427168" y="1008112"/>
          <a:ext cx="360040" cy="2016224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0.88889</cdr:x>
      <cdr:y>0.48455</cdr:y>
    </cdr:from>
    <cdr:to>
      <cdr:x>1</cdr:x>
      <cdr:y>0.69812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92888" y="2074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0.94499</cdr:x>
      <cdr:y>0.33317</cdr:y>
    </cdr:from>
    <cdr:to>
      <cdr:x>1</cdr:x>
      <cdr:y>0.58546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76864" y="1426432"/>
          <a:ext cx="45273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0.88889</cdr:x>
      <cdr:y>0.42676</cdr:y>
    </cdr:from>
    <cdr:to>
      <cdr:x>1</cdr:x>
      <cdr:y>0.64034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848872" y="18271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0.93553</cdr:x>
      <cdr:y>0.41631</cdr:y>
    </cdr:from>
    <cdr:to>
      <cdr:x>0.99749</cdr:x>
      <cdr:y>0.55182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99067" y="1782366"/>
          <a:ext cx="509845" cy="580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3750</a:t>
          </a:r>
          <a:endParaRPr lang="ru-RU" sz="1800" b="1" dirty="0">
            <a:solidFill>
              <a:schemeClr val="accent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0.87624</cdr:x>
      <cdr:y>0.11769</cdr:y>
    </cdr:from>
    <cdr:to>
      <cdr:x>0.98124</cdr:x>
      <cdr:y>0.19724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1144" y="53265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0.86749</cdr:x>
      <cdr:y>0.43589</cdr:y>
    </cdr:from>
    <cdr:to>
      <cdr:x>1</cdr:x>
      <cdr:y>0.49953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39136" y="1972816"/>
          <a:ext cx="10904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0.80625</cdr:x>
      <cdr:y>0.41562</cdr:y>
    </cdr:from>
    <cdr:to>
      <cdr:x>0.95499</cdr:x>
      <cdr:y>0.66068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35080" y="1587614"/>
          <a:ext cx="1224136" cy="936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+0,98%</a:t>
          </a:r>
        </a:p>
        <a:p xmlns:a="http://schemas.openxmlformats.org/drawingml/2006/main">
          <a:endParaRPr lang="ru-RU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-0,26%</a:t>
          </a:r>
          <a:endParaRPr lang="ru-RU" sz="11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0.29</cdr:x>
      <cdr:y>0.42533</cdr:y>
    </cdr:from>
    <cdr:to>
      <cdr:x>0.42125</cdr:x>
      <cdr:y>0.57384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6608" y="1443608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</cdr:x>
      <cdr:y>0.42533</cdr:y>
    </cdr:from>
    <cdr:to>
      <cdr:x>0.5</cdr:x>
      <cdr:y>0.65871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6608" y="1443608"/>
          <a:ext cx="172819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0.3425</cdr:x>
      <cdr:y>0.53141</cdr:y>
    </cdr:from>
    <cdr:to>
      <cdr:x>0.4475</cdr:x>
      <cdr:y>0.65871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8656" y="1803648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-1,1%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0.87624</cdr:x>
      <cdr:y>0.1743</cdr:y>
    </cdr:from>
    <cdr:to>
      <cdr:x>0.98999</cdr:x>
      <cdr:y>0.26606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1144" y="820688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+4%</a:t>
          </a:r>
          <a:endParaRPr 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0.91124</cdr:x>
      <cdr:y>0.60251</cdr:y>
    </cdr:from>
    <cdr:to>
      <cdr:x>1</cdr:x>
      <cdr:y>0.69426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99176" y="2836912"/>
          <a:ext cx="7304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0.90375</cdr:x>
      <cdr:y>0.64231</cdr:y>
    </cdr:from>
    <cdr:to>
      <cdr:x>1</cdr:x>
      <cdr:y>0.73407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6864" y="3024336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0.89249</cdr:x>
      <cdr:y>0.58114</cdr:y>
    </cdr:from>
    <cdr:to>
      <cdr:x>1</cdr:x>
      <cdr:y>0.6729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44816" y="2736304"/>
          <a:ext cx="88478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+5,3%</a:t>
          </a:r>
          <a:endParaRPr 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0.86749</cdr:x>
      <cdr:y>0.14371</cdr:y>
    </cdr:from>
    <cdr:to>
      <cdr:x>0.94624</cdr:x>
      <cdr:y>0.78602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139136" y="676672"/>
          <a:ext cx="648072" cy="3024336"/>
        </a:xfrm>
        <a:prstGeom xmlns:a="http://schemas.openxmlformats.org/drawingml/2006/main" prst="rightBrac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0.93875</cdr:x>
      <cdr:y>0.15901</cdr:y>
    </cdr:from>
    <cdr:to>
      <cdr:x>1</cdr:x>
      <cdr:y>0.78602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25544" y="748680"/>
          <a:ext cx="5040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28584</a:t>
          </a:r>
          <a:endParaRPr lang="ru-RU" sz="11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0.87624</cdr:x>
      <cdr:y>0.11769</cdr:y>
    </cdr:from>
    <cdr:to>
      <cdr:x>0.98124</cdr:x>
      <cdr:y>0.19724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1144" y="53265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0.86749</cdr:x>
      <cdr:y>0.43589</cdr:y>
    </cdr:from>
    <cdr:to>
      <cdr:x>1</cdr:x>
      <cdr:y>0.49953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39136" y="1972816"/>
          <a:ext cx="10904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0.78075</cdr:x>
      <cdr:y>0.31383</cdr:y>
    </cdr:from>
    <cdr:to>
      <cdr:x>0.9799</cdr:x>
      <cdr:y>0.76835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7354" y="1591023"/>
          <a:ext cx="1800200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0.86749</cdr:x>
      <cdr:y>0.02137</cdr:y>
    </cdr:from>
    <cdr:to>
      <cdr:x>0.97249</cdr:x>
      <cdr:y>0.14371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39136" y="7545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-0,9%</a:t>
          </a:r>
          <a:endParaRPr lang="ru-RU" sz="16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0.895</cdr:x>
      <cdr:y>0.36801</cdr:y>
    </cdr:from>
    <cdr:to>
      <cdr:x>1</cdr:x>
      <cdr:y>0.49036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99176" y="1299592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-0,8%</a:t>
          </a:r>
          <a:endParaRPr lang="ru-RU" sz="16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0.15701</cdr:x>
      <cdr:y>0.35986</cdr:y>
    </cdr:from>
    <cdr:to>
      <cdr:x>0.26677</cdr:x>
      <cdr:y>0.55746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08080" y="16652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0.06819</cdr:x>
      <cdr:y>0.29023</cdr:y>
    </cdr:from>
    <cdr:to>
      <cdr:x>0.22728</cdr:x>
      <cdr:y>0.4888</cdr:y>
    </cdr:to>
    <cdr:pic>
      <cdr:nvPicPr>
        <cdr:cNvPr id="6" name="Рисунок 5" descr="0_4bc2d_695864e4_S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1504" y="1357322"/>
          <a:ext cx="1333199" cy="9286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0.19606</cdr:x>
      <cdr:y>0.35133</cdr:y>
    </cdr:from>
    <cdr:to>
      <cdr:x>0.28983</cdr:x>
      <cdr:y>0.53183</cdr:y>
    </cdr:to>
    <cdr:pic>
      <cdr:nvPicPr>
        <cdr:cNvPr id="7" name="Рисунок 6" descr="плача-smiley-12030139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643074" y="1643074"/>
          <a:ext cx="785818" cy="84416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0.20458</cdr:x>
      <cdr:y>0.16803</cdr:y>
    </cdr:from>
    <cdr:to>
      <cdr:x>0.30688</cdr:x>
      <cdr:y>0.36494</cdr:y>
    </cdr:to>
    <cdr:pic>
      <cdr:nvPicPr>
        <cdr:cNvPr id="8" name="Рисунок 7" descr="плача-smiley-12030139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714512" y="785818"/>
          <a:ext cx="857256" cy="9209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0.71172</cdr:x>
      <cdr:y>0.0418</cdr:y>
    </cdr:from>
    <cdr:to>
      <cdr:x>0.98135</cdr:x>
      <cdr:y>0.21819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92204" y="221828"/>
          <a:ext cx="223224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0.75798</cdr:x>
      <cdr:y>0.0418</cdr:y>
    </cdr:from>
    <cdr:to>
      <cdr:x>1</cdr:x>
      <cdr:y>0.20462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40276" y="221828"/>
          <a:ext cx="208823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Пользователи библиотек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0.57442</cdr:x>
      <cdr:y>0.07142</cdr:y>
    </cdr:from>
    <cdr:to>
      <cdr:x>0.72791</cdr:x>
      <cdr:y>0.20498</cdr:y>
    </cdr:to>
    <cdr:pic>
      <cdr:nvPicPr>
        <cdr:cNvPr id="11" name="Рисунок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56100" y="379029"/>
          <a:ext cx="1324347" cy="70880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0.53269</cdr:x>
      <cdr:y>0.19105</cdr:y>
    </cdr:from>
    <cdr:to>
      <cdr:x>0.67303</cdr:x>
      <cdr:y>0.31317</cdr:y>
    </cdr:to>
    <cdr:pic>
      <cdr:nvPicPr>
        <cdr:cNvPr id="12" name="Рисунок 1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96060" y="760437"/>
          <a:ext cx="1210863" cy="4860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0.73037</cdr:x>
      <cdr:y>0.10964</cdr:y>
    </cdr:from>
    <cdr:to>
      <cdr:x>1</cdr:x>
      <cdr:y>0.28603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788836" y="581873"/>
          <a:ext cx="2326385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0.72464</cdr:x>
      <cdr:y>0.13678</cdr:y>
    </cdr:from>
    <cdr:to>
      <cdr:x>0.84939</cdr:x>
      <cdr:y>0.24533</cdr:y>
    </cdr:to>
    <cdr:pic>
      <cdr:nvPicPr>
        <cdr:cNvPr id="14" name="Рисунок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252244" y="544413"/>
          <a:ext cx="1076351" cy="432057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0.94499</cdr:x>
      <cdr:y>0.14319</cdr:y>
    </cdr:from>
    <cdr:to>
      <cdr:x>0.99749</cdr:x>
      <cdr:y>0.92278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6864" y="648072"/>
          <a:ext cx="432048" cy="3528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0.94499</cdr:x>
      <cdr:y>0.09546</cdr:y>
    </cdr:from>
    <cdr:to>
      <cdr:x>0.97999</cdr:x>
      <cdr:y>0.93869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76864" y="432048"/>
          <a:ext cx="288032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0.60374</cdr:x>
      <cdr:y>0.11966</cdr:y>
    </cdr:from>
    <cdr:to>
      <cdr:x>0.68249</cdr:x>
      <cdr:y>0.1795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57606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0.185</cdr:x>
      <cdr:y>0.51544</cdr:y>
    </cdr:from>
    <cdr:to>
      <cdr:x>0.2725</cdr:x>
      <cdr:y>0.6109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2512" y="2332856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0.2025</cdr:x>
      <cdr:y>0.18133</cdr:y>
    </cdr:from>
    <cdr:to>
      <cdr:x>0.3075</cdr:x>
      <cdr:y>0.2927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6528" y="820688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0.2025</cdr:x>
      <cdr:y>0.05405</cdr:y>
    </cdr:from>
    <cdr:to>
      <cdr:x>0.3075</cdr:x>
      <cdr:y>0.18133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66528" y="24462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rgbClr val="FF0000"/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14%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0.21125</cdr:x>
      <cdr:y>0.10178</cdr:y>
    </cdr:from>
    <cdr:to>
      <cdr:x>0.29875</cdr:x>
      <cdr:y>0.16542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38536" y="46064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0.19375</cdr:x>
      <cdr:y>0.08587</cdr:y>
    </cdr:from>
    <cdr:to>
      <cdr:x>0.3075</cdr:x>
      <cdr:y>0.18133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520" y="388640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0.4825</cdr:x>
      <cdr:y>0.18133</cdr:y>
    </cdr:from>
    <cdr:to>
      <cdr:x>0.50875</cdr:x>
      <cdr:y>0.21315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70784" y="820688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0.4825</cdr:x>
      <cdr:y>0.19724</cdr:y>
    </cdr:from>
    <cdr:to>
      <cdr:x>0.5525</cdr:x>
      <cdr:y>0.2927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970784" y="89269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</cdr:x>
      <cdr:y>0.14951</cdr:y>
    </cdr:from>
    <cdr:to>
      <cdr:x>0.56125</cdr:x>
      <cdr:y>0.26088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26768" y="676672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0.4125</cdr:x>
      <cdr:y>0.06996</cdr:y>
    </cdr:from>
    <cdr:to>
      <cdr:x>0.49125</cdr:x>
      <cdr:y>0.1336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94720" y="3166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0.09625</cdr:x>
      <cdr:y>0.80611</cdr:y>
    </cdr:from>
    <cdr:to>
      <cdr:x>0.28875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92099" y="2736318"/>
          <a:ext cx="1584198" cy="658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целом по области</a:t>
          </a:r>
          <a:endParaRPr lang="ru-RU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0.39374</cdr:x>
      <cdr:y>0.78489</cdr:y>
    </cdr:from>
    <cdr:to>
      <cdr:x>0.54249</cdr:x>
      <cdr:y>0.91217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40360" y="2664296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0.37624</cdr:x>
      <cdr:y>0.82732</cdr:y>
    </cdr:from>
    <cdr:to>
      <cdr:x>0.62999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096344" y="2808312"/>
          <a:ext cx="2088232" cy="58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муниципальным образованиям</a:t>
          </a:r>
          <a:endParaRPr lang="ru-RU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0.56125</cdr:x>
      <cdr:y>0.06215</cdr:y>
    </cdr:from>
    <cdr:to>
      <cdr:x>0.675</cdr:x>
      <cdr:y>0.1641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8856" y="219472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510,0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0.94499</cdr:x>
      <cdr:y>0.14319</cdr:y>
    </cdr:from>
    <cdr:to>
      <cdr:x>0.99749</cdr:x>
      <cdr:y>0.92278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6864" y="648072"/>
          <a:ext cx="432048" cy="3528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0.94499</cdr:x>
      <cdr:y>0.09546</cdr:y>
    </cdr:from>
    <cdr:to>
      <cdr:x>0.97999</cdr:x>
      <cdr:y>0.93869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76864" y="432048"/>
          <a:ext cx="288032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0.68249</cdr:x>
      <cdr:y>0.10969</cdr:y>
    </cdr:from>
    <cdr:to>
      <cdr:x>0.76124</cdr:x>
      <cdr:y>0.16953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16624" y="396044"/>
          <a:ext cx="648081" cy="21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0.30279</cdr:x>
      <cdr:y>0.21938</cdr:y>
    </cdr:from>
    <cdr:to>
      <cdr:x>0.39185</cdr:x>
      <cdr:y>0.41883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8272" y="792088"/>
          <a:ext cx="72008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95,9</a:t>
          </a:r>
          <a:r>
            <a:rPr lang="ru-RU" sz="1200" b="1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0.36513</cdr:x>
      <cdr:y>0.33905</cdr:y>
    </cdr:from>
    <cdr:to>
      <cdr:x>0.45419</cdr:x>
      <cdr:y>0.53849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52328" y="1224136"/>
          <a:ext cx="72008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93,6</a:t>
          </a:r>
          <a:r>
            <a:rPr lang="ru-RU" sz="1400" b="1" dirty="0" smtClean="0">
              <a:solidFill>
                <a:schemeClr val="tx2">
                  <a:lumMod val="25000"/>
                  <a:lumOff val="75000"/>
                </a:schemeClr>
              </a:solidFill>
            </a:rPr>
            <a:t>%</a:t>
          </a:r>
          <a:endParaRPr lang="ru-RU" sz="1400" b="1" dirty="0">
            <a:solidFill>
              <a:schemeClr val="tx2">
                <a:lumMod val="25000"/>
                <a:lumOff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0.70874</cdr:x>
      <cdr:y>0.07978</cdr:y>
    </cdr:from>
    <cdr:to>
      <cdr:x>0.91874</cdr:x>
      <cdr:y>0.23933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832648" y="288032"/>
          <a:ext cx="172819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</a:rPr>
            <a:t>???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0.29389</cdr:x>
      <cdr:y>0.03989</cdr:y>
    </cdr:from>
    <cdr:to>
      <cdr:x>0.48091</cdr:x>
      <cdr:y>0.87754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376264" y="144016"/>
          <a:ext cx="1512168" cy="302433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0.49872</cdr:x>
      <cdr:y>0</cdr:y>
    </cdr:from>
    <cdr:to>
      <cdr:x>0.65902</cdr:x>
      <cdr:y>0.8576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4032448" y="0"/>
          <a:ext cx="1296144" cy="309634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62281-BD3F-41A1-A343-ADBB63E497A5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01FC-A521-414F-BF44-F7DA372E1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6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2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6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2DB7-D57F-4FEB-BB3F-EAFDB30AA47C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9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6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6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6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9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2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2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3DF9A-F5FC-4CF3-AD24-7C87C43206F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01FC-A521-414F-BF44-F7DA372E156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65A4-FC36-432A-AD1A-8BCA14115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8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6F040-BA41-4A27-8FBD-9C1A0DA62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4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Брендбук\Плуталова\пнг\еще\Лин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1" y="205981"/>
            <a:ext cx="7416824" cy="493751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36" tIns="45719" rIns="91436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Деятельность библиотек </a:t>
            </a:r>
            <a:r>
              <a:rPr lang="ru-RU" sz="4000" b="1" dirty="0">
                <a:solidFill>
                  <a:schemeClr val="accent2"/>
                </a:solidFill>
                <a:latin typeface="Coolvetica Condensed Rg" panose="020B0606030602020004" pitchFamily="34" charset="0"/>
              </a:rPr>
              <a:t/>
            </a:r>
            <a:br>
              <a:rPr lang="ru-RU" sz="4000" b="1" dirty="0">
                <a:solidFill>
                  <a:schemeClr val="accent2"/>
                </a:solidFill>
                <a:latin typeface="Coolvetica Condensed Rg" panose="020B0606030602020004" pitchFamily="34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Coolvetica Condensed Rg" panose="020B0606030602020004" pitchFamily="34" charset="0"/>
              </a:rPr>
              <a:t>Орловской </a:t>
            </a:r>
            <a:r>
              <a:rPr lang="en-US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области </a:t>
            </a:r>
          </a:p>
          <a:p>
            <a:r>
              <a:rPr lang="ru-RU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в рамках стратегии развития библиотечного дела страны</a:t>
            </a:r>
            <a:r>
              <a:rPr lang="ru-RU" sz="4000" b="1" dirty="0">
                <a:solidFill>
                  <a:schemeClr val="accent2"/>
                </a:solidFill>
                <a:latin typeface="Coolvetica Condensed Rg" panose="020B0606030602020004" pitchFamily="34" charset="0"/>
              </a:rPr>
              <a:t/>
            </a:r>
            <a:br>
              <a:rPr lang="ru-RU" sz="4000" b="1" dirty="0">
                <a:solidFill>
                  <a:schemeClr val="accent2"/>
                </a:solidFill>
                <a:latin typeface="Coolvetica Condensed Rg" panose="020B0606030602020004" pitchFamily="34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(итоги </a:t>
            </a:r>
            <a:r>
              <a:rPr lang="en-US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работы  в  </a:t>
            </a:r>
            <a:r>
              <a:rPr lang="ru-RU" sz="4000" b="1" dirty="0">
                <a:solidFill>
                  <a:schemeClr val="accent2"/>
                </a:solidFill>
                <a:latin typeface="Coolvetica Condensed Rg" panose="020B0606030602020004" pitchFamily="34" charset="0"/>
              </a:rPr>
              <a:t>2025  </a:t>
            </a:r>
            <a:r>
              <a:rPr lang="ru-RU" sz="4000" b="1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году)</a:t>
            </a:r>
            <a:endParaRPr lang="ru-RU" altLang="ru-RU" sz="4000" b="1" dirty="0">
              <a:solidFill>
                <a:schemeClr val="accent2"/>
              </a:solidFill>
              <a:latin typeface="Coolvetica Condensed Rg" panose="020B06060306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381" t="56700" r="64169" b="29300"/>
          <a:stretch/>
        </p:blipFill>
        <p:spPr>
          <a:xfrm>
            <a:off x="107504" y="267494"/>
            <a:ext cx="1728192" cy="14401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Библиотеки нового поколения</a:t>
            </a:r>
            <a:endParaRPr lang="ru-RU" sz="3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923678"/>
            <a:ext cx="8003232" cy="28083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Орел – 5                                2020 г. -2</a:t>
            </a:r>
          </a:p>
          <a:p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Мценский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 –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                 2021 г. - 4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Мценск – 2                             2022 г. - 1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Свердловский р-н – 1                 2023 г. - 1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Ливны – 1                               2024 г. - 1</a:t>
            </a:r>
          </a:p>
          <a:p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Глазуновский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р-н – 1                  2025 г. - 4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788024" y="2067694"/>
            <a:ext cx="576064" cy="25202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8104" y="314781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8028384" y="1923678"/>
            <a:ext cx="576064" cy="25202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32440" y="3003798"/>
            <a:ext cx="61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93" t="18900" r="22039" b="20901"/>
          <a:stretch/>
        </p:blipFill>
        <p:spPr>
          <a:xfrm>
            <a:off x="755576" y="123477"/>
            <a:ext cx="7579261" cy="49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3598"/>
            <a:ext cx="90364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КАПИТАЛЬНЫЙ РЕМОНТ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проводился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библиотеках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 (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ДБ </a:t>
            </a:r>
            <a:r>
              <a:rPr lang="ru-RU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Глазуновского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ДБ и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Отрадинская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с/б </a:t>
            </a:r>
            <a:r>
              <a:rPr lang="ru-RU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Мценского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ТЕКУЩИЙ РЕМОНТ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произведён в 12 библиотеках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Корсаковский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(ЦБ,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Головкинский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с/ф,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Малотёплинский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с/ф, б-ка им. Д. И. Писарева), </a:t>
            </a:r>
            <a:r>
              <a:rPr lang="ru-RU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Мценский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(ДБ,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Отрадинская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с/б,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Фарафоновская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с/б,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Протасовская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с/б),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Новосильский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Чулковская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с/б),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Орловский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м.о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(Стрелецкая с/б),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ЦБС г. 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(б-ка семейного чтения, б-ка им. И.С. Тургенева). </a:t>
            </a:r>
          </a:p>
          <a:p>
            <a:pPr marL="137160" indent="0">
              <a:buNone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7920880" cy="9361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Материально-технические </a:t>
            </a:r>
            <a: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</a:t>
            </a:r>
            <a:b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Материально-технические ресурсы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5216" lvl="1" indent="0"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аварийном состоянии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находится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Губкинская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сельская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(Малоархангельский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585216" lvl="1" indent="0">
              <a:buNone/>
            </a:pPr>
            <a:r>
              <a:rPr lang="ru-RU" sz="25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 капитальный ремонт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Центральной районной библиотеке имени </a:t>
            </a:r>
          </a:p>
          <a:p>
            <a:pPr marL="585216" lvl="1" indent="0">
              <a:buNone/>
            </a:pP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Н.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Оловенникова (Покровский район)</a:t>
            </a:r>
            <a:endParaRPr lang="ru-RU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79296" cy="8572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</a:rPr>
              <a:t>Материально-технические ресурсы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о</a:t>
                      </a:r>
                      <a:r>
                        <a:rPr kumimoji="0"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тапливались 43 библиотеки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Верховский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	1 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Малоархангельский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Глазуновский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Новодеревеньковский - 6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Должанский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Покровский -2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Залегощенский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3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Свердловский - 5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Знаменский – 2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Сосковский</a:t>
                      </a:r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688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Колпнянский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Хотынецкий</a:t>
                      </a:r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5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Корсаковский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Шаблыкинский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Кромской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-1</a:t>
                      </a:r>
                    </a:p>
                    <a:p>
                      <a:endParaRPr kumimoji="0" lang="ru-RU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8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Материально-технические ресурсы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0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101175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solidFill>
                  <a:schemeClr val="accent2"/>
                </a:solidFill>
                <a:effectLst/>
              </a:rPr>
              <a:t>Информатизация </a:t>
            </a:r>
            <a:r>
              <a:rPr lang="ru-RU" sz="3100" dirty="0">
                <a:solidFill>
                  <a:schemeClr val="accent2"/>
                </a:solidFill>
                <a:effectLst/>
              </a:rPr>
              <a:t>муниципальных </a:t>
            </a:r>
            <a:r>
              <a:rPr lang="ru-RU" sz="3100" dirty="0" smtClean="0">
                <a:solidFill>
                  <a:schemeClr val="accent2"/>
                </a:solidFill>
                <a:effectLst/>
              </a:rPr>
              <a:t>библиотек региона</a:t>
            </a:r>
            <a:r>
              <a:rPr lang="ru-RU" sz="3100" dirty="0">
                <a:solidFill>
                  <a:schemeClr val="accent2"/>
                </a:solidFill>
                <a:effectLst/>
              </a:rPr>
              <a:t/>
            </a:r>
            <a:br>
              <a:rPr lang="ru-RU" sz="3100" dirty="0">
                <a:solidFill>
                  <a:schemeClr val="accent2"/>
                </a:solidFill>
                <a:effectLst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965232"/>
              </p:ext>
            </p:extLst>
          </p:nvPr>
        </p:nvGraphicFramePr>
        <p:xfrm>
          <a:off x="457200" y="120015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7048">
                  <a:extLst>
                    <a:ext uri="{9D8B030D-6E8A-4147-A177-3AD203B41FA5}">
                      <a16:colId xmlns:a16="http://schemas.microsoft.com/office/drawing/2014/main" xmlns="" val="3854398783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xmlns="" val="1909088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библиотек, имеющих ПК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321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05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в т. ч. в сельской местности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259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99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библиотек, имеющих выход в Интернет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67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в т. ч. в сельской местности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152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библиотек имеющих широкополосный доступ в Интернет (свыше 10 Мбит/с)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0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в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в сельской местности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472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8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08504" cy="857250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Доступ в Интернет</a:t>
            </a:r>
            <a:b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муниципальные библиотечные учреждения)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200151"/>
          <a:ext cx="4038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5742574"/>
              </p:ext>
            </p:extLst>
          </p:nvPr>
        </p:nvGraphicFramePr>
        <p:xfrm>
          <a:off x="4648200" y="1200151"/>
          <a:ext cx="4038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7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Доступ в Интернет</a:t>
            </a:r>
            <a:br>
              <a:rPr lang="ru-RU" altLang="ru-RU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ru-RU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муниципальные библиотечные учреждения)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053820"/>
              </p:ext>
            </p:extLst>
          </p:nvPr>
        </p:nvGraphicFramePr>
        <p:xfrm>
          <a:off x="457200" y="1131590"/>
          <a:ext cx="82296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1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44" t="14159" r="22044" b="14479"/>
          <a:stretch/>
        </p:blipFill>
        <p:spPr>
          <a:xfrm>
            <a:off x="683568" y="98253"/>
            <a:ext cx="759550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353329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8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56" t="15400" r="22432" b="18801"/>
          <a:stretch/>
        </p:blipFill>
        <p:spPr>
          <a:xfrm>
            <a:off x="1115616" y="123478"/>
            <a:ext cx="674423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77966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</a:rPr>
              <a:t> 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36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 автоматизированных технологий муниципальными библиотеками </a:t>
            </a:r>
            <a:r>
              <a:rPr lang="ru-RU" sz="36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295235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152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компьютеризованные посадочные места для пользователей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обработка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поступлений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ведение  	электронного каталога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организация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организация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посетителей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оцифровка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Состояние совокупного фонда общедоступных библиотек области </a:t>
            </a:r>
            <a:r>
              <a:rPr lang="ru-RU" altLang="ru-RU" sz="1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(тыс. экз.)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457200" y="1131590"/>
          <a:ext cx="8229600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624" t="21000" r="23614" b="23701"/>
          <a:stretch/>
        </p:blipFill>
        <p:spPr>
          <a:xfrm>
            <a:off x="395536" y="134108"/>
            <a:ext cx="8496944" cy="50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КАДРОВЫЕ РЕСУРСЫ МУНИЦИПАЛЬНЫХ БИБЛИОТЕК</a:t>
            </a:r>
            <a:r>
              <a:rPr lang="ru-R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95870"/>
              </p:ext>
            </p:extLst>
          </p:nvPr>
        </p:nvGraphicFramePr>
        <p:xfrm>
          <a:off x="457200" y="2124996"/>
          <a:ext cx="8229599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798">
                  <a:extLst>
                    <a:ext uri="{9D8B030D-6E8A-4147-A177-3AD203B41FA5}">
                      <a16:colId xmlns:a16="http://schemas.microsoft.com/office/drawing/2014/main" xmlns="" val="553161641"/>
                    </a:ext>
                  </a:extLst>
                </a:gridCol>
                <a:gridCol w="786778">
                  <a:extLst>
                    <a:ext uri="{9D8B030D-6E8A-4147-A177-3AD203B41FA5}">
                      <a16:colId xmlns:a16="http://schemas.microsoft.com/office/drawing/2014/main" xmlns="" val="4274153913"/>
                    </a:ext>
                  </a:extLst>
                </a:gridCol>
                <a:gridCol w="1003982">
                  <a:extLst>
                    <a:ext uri="{9D8B030D-6E8A-4147-A177-3AD203B41FA5}">
                      <a16:colId xmlns:a16="http://schemas.microsoft.com/office/drawing/2014/main" xmlns="" val="1483406877"/>
                    </a:ext>
                  </a:extLst>
                </a:gridCol>
                <a:gridCol w="980968">
                  <a:extLst>
                    <a:ext uri="{9D8B030D-6E8A-4147-A177-3AD203B41FA5}">
                      <a16:colId xmlns:a16="http://schemas.microsoft.com/office/drawing/2014/main" xmlns="" val="874212015"/>
                    </a:ext>
                  </a:extLst>
                </a:gridCol>
                <a:gridCol w="980968">
                  <a:extLst>
                    <a:ext uri="{9D8B030D-6E8A-4147-A177-3AD203B41FA5}">
                      <a16:colId xmlns:a16="http://schemas.microsoft.com/office/drawing/2014/main" xmlns="" val="4199930495"/>
                    </a:ext>
                  </a:extLst>
                </a:gridCol>
                <a:gridCol w="827898">
                  <a:extLst>
                    <a:ext uri="{9D8B030D-6E8A-4147-A177-3AD203B41FA5}">
                      <a16:colId xmlns:a16="http://schemas.microsoft.com/office/drawing/2014/main" xmlns="" val="2483422210"/>
                    </a:ext>
                  </a:extLst>
                </a:gridCol>
                <a:gridCol w="827898">
                  <a:extLst>
                    <a:ext uri="{9D8B030D-6E8A-4147-A177-3AD203B41FA5}">
                      <a16:colId xmlns:a16="http://schemas.microsoft.com/office/drawing/2014/main" xmlns="" val="3853379388"/>
                    </a:ext>
                  </a:extLst>
                </a:gridCol>
                <a:gridCol w="841065">
                  <a:extLst>
                    <a:ext uri="{9D8B030D-6E8A-4147-A177-3AD203B41FA5}">
                      <a16:colId xmlns:a16="http://schemas.microsoft.com/office/drawing/2014/main" xmlns="" val="4214097258"/>
                    </a:ext>
                  </a:extLst>
                </a:gridCol>
                <a:gridCol w="668244">
                  <a:extLst>
                    <a:ext uri="{9D8B030D-6E8A-4147-A177-3AD203B41FA5}">
                      <a16:colId xmlns:a16="http://schemas.microsoft.com/office/drawing/2014/main" xmlns="" val="3690031704"/>
                    </a:ext>
                  </a:extLst>
                </a:gridCol>
              </a:tblGrid>
              <a:tr h="444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cap="all" dirty="0">
                          <a:effectLst/>
                        </a:rPr>
                        <a:t>Библиотечные кадры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>
                          <a:effectLst/>
                        </a:rPr>
                        <a:t>Из них имеют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>
                          <a:effectLst/>
                        </a:rPr>
                        <a:t>Со стажем работы в библиотеках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6749530"/>
                  </a:ext>
                </a:extLst>
              </a:tr>
              <a:tr h="44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высшее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 их библиотечное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среднее профессио-нальное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их библиотечное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3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3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10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10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20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и более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9574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506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0074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Стаж специалистов муниципальных библиотек</a:t>
            </a: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329689"/>
              </p:ext>
            </p:extLst>
          </p:nvPr>
        </p:nvGraphicFramePr>
        <p:xfrm>
          <a:off x="457200" y="1200150"/>
          <a:ext cx="8229600" cy="353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0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Возраст специалистов муниципальных библиотек</a:t>
            </a: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421006"/>
              </p:ext>
            </p:extLst>
          </p:nvPr>
        </p:nvGraphicFramePr>
        <p:xfrm>
          <a:off x="457200" y="1200150"/>
          <a:ext cx="8229600" cy="353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48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2684"/>
              </p:ext>
            </p:extLst>
          </p:nvPr>
        </p:nvGraphicFramePr>
        <p:xfrm>
          <a:off x="179512" y="546563"/>
          <a:ext cx="8856988" cy="293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642">
                  <a:extLst>
                    <a:ext uri="{9D8B030D-6E8A-4147-A177-3AD203B41FA5}">
                      <a16:colId xmlns:a16="http://schemas.microsoft.com/office/drawing/2014/main" xmlns="" val="104715508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687967947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3472108348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950428633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478249436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746686078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22574513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554251958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40749001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2983866844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3701473132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378140785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185236033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4227719120"/>
                    </a:ext>
                  </a:extLst>
                </a:gridCol>
              </a:tblGrid>
              <a:tr h="939092">
                <a:tc gridSpan="14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КАДРОВЫЕ РЕСУРСЫ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7764439"/>
                  </a:ext>
                </a:extLst>
              </a:tr>
              <a:tr h="3685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Штат</a:t>
                      </a: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(ставки</a:t>
                      </a: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Штат</a:t>
                      </a: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(библ.</a:t>
                      </a: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ставки)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Библ. кадры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Ставки (ед.)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7245071"/>
                  </a:ext>
                </a:extLst>
              </a:tr>
              <a:tr h="3685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прочие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9114182"/>
                  </a:ext>
                </a:extLst>
              </a:tr>
              <a:tr h="5149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993786"/>
                  </a:ext>
                </a:extLst>
              </a:tr>
              <a:tr h="36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461,05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406,75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459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6796"/>
              </p:ext>
            </p:extLst>
          </p:nvPr>
        </p:nvGraphicFramePr>
        <p:xfrm>
          <a:off x="34926" y="-27385"/>
          <a:ext cx="9039225" cy="506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4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20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 </a:t>
            </a:r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основного персонала муниципальных библиотек</a:t>
            </a:r>
            <a:b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57200" y="1771651"/>
          <a:ext cx="4040188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0023345"/>
              </p:ext>
            </p:extLst>
          </p:nvPr>
        </p:nvGraphicFramePr>
        <p:xfrm>
          <a:off x="4644009" y="1761661"/>
          <a:ext cx="4041775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361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Учреждения, оказывающие библиотечные услуги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населению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2800" dirty="0"/>
          </a:p>
        </p:txBody>
      </p:sp>
      <p:graphicFrame>
        <p:nvGraphicFramePr>
          <p:cNvPr id="4" name="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55802622"/>
              </p:ext>
            </p:extLst>
          </p:nvPr>
        </p:nvGraphicFramePr>
        <p:xfrm>
          <a:off x="467544" y="1339908"/>
          <a:ext cx="8229600" cy="32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1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22754"/>
              </p:ext>
            </p:extLst>
          </p:nvPr>
        </p:nvGraphicFramePr>
        <p:xfrm>
          <a:off x="179512" y="546563"/>
          <a:ext cx="8224346" cy="293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642">
                  <a:extLst>
                    <a:ext uri="{9D8B030D-6E8A-4147-A177-3AD203B41FA5}">
                      <a16:colId xmlns:a16="http://schemas.microsoft.com/office/drawing/2014/main" xmlns="" val="104715508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3472108348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950428633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478249436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746686078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22574513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554251958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407490010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2983866844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3701473132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378140785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1185236033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xmlns="" val="4227719120"/>
                    </a:ext>
                  </a:extLst>
                </a:gridCol>
              </a:tblGrid>
              <a:tr h="939092">
                <a:tc gridSpan="1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КАДРОВЫЕ РЕСУРСЫ СЕЛЬСКИХ БИБЛИОТЕК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7764439"/>
                  </a:ext>
                </a:extLst>
              </a:tr>
              <a:tr h="3685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Штат</a:t>
                      </a: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(ставки</a:t>
                      </a:r>
                    </a:p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Библ. кадры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Ставки (ед.)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7245071"/>
                  </a:ext>
                </a:extLst>
              </a:tr>
              <a:tr h="3685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прочие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9114182"/>
                  </a:ext>
                </a:extLst>
              </a:tr>
              <a:tr h="5149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осн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r>
                        <a:rPr lang="ru-RU" sz="1400" b="1" dirty="0" smtClean="0"/>
                        <a:t>перс.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993786"/>
                  </a:ext>
                </a:extLst>
              </a:tr>
              <a:tr h="36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135,15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459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77151"/>
              </p:ext>
            </p:extLst>
          </p:nvPr>
        </p:nvGraphicFramePr>
        <p:xfrm>
          <a:off x="34926" y="-27385"/>
          <a:ext cx="9039225" cy="506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2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20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 </a:t>
            </a:r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основного персонала </a:t>
            </a:r>
            <a: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сельских библиотек</a:t>
            </a:r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98034227"/>
              </p:ext>
            </p:extLst>
          </p:nvPr>
        </p:nvGraphicFramePr>
        <p:xfrm>
          <a:off x="457200" y="1771651"/>
          <a:ext cx="4040188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8134267"/>
              </p:ext>
            </p:extLst>
          </p:nvPr>
        </p:nvGraphicFramePr>
        <p:xfrm>
          <a:off x="4644009" y="1761661"/>
          <a:ext cx="4041775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0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effectLst/>
              </a:rPr>
              <a:t>Вакансии и сокращенные должности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/>
              <a:t>На конец 2025 года </a:t>
            </a:r>
            <a:r>
              <a:rPr lang="ru-RU" b="1" dirty="0">
                <a:solidFill>
                  <a:srgbClr val="FF0000"/>
                </a:solidFill>
              </a:rPr>
              <a:t>21 </a:t>
            </a:r>
            <a:r>
              <a:rPr lang="ru-RU" b="1" dirty="0"/>
              <a:t>район имел вакансии и сокращенные должности в </a:t>
            </a:r>
            <a:r>
              <a:rPr lang="ru-RU" b="1" dirty="0">
                <a:solidFill>
                  <a:srgbClr val="FF0000"/>
                </a:solidFill>
              </a:rPr>
              <a:t>85</a:t>
            </a:r>
            <a:r>
              <a:rPr lang="ru-RU" b="1" dirty="0"/>
              <a:t> муниципальных библиотеках: </a:t>
            </a:r>
            <a:endParaRPr lang="ru-RU" dirty="0"/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71</a:t>
            </a:r>
            <a:r>
              <a:rPr lang="ru-RU" b="1" dirty="0" smtClean="0"/>
              <a:t> сельская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12</a:t>
            </a:r>
            <a:r>
              <a:rPr lang="ru-RU" b="1" dirty="0" smtClean="0"/>
              <a:t> центральных </a:t>
            </a:r>
            <a:endParaRPr lang="ru-RU" dirty="0"/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2</a:t>
            </a:r>
            <a:r>
              <a:rPr lang="ru-RU" b="1" dirty="0" smtClean="0"/>
              <a:t> </a:t>
            </a:r>
            <a:r>
              <a:rPr lang="ru-RU" b="1" dirty="0"/>
              <a:t>детских </a:t>
            </a:r>
            <a:r>
              <a:rPr lang="ru-RU" b="1" dirty="0" smtClean="0"/>
              <a:t>библиотеки </a:t>
            </a:r>
            <a:endParaRPr lang="ru-RU" dirty="0"/>
          </a:p>
          <a:p>
            <a:pPr marL="137160" indent="0">
              <a:buNone/>
            </a:pPr>
            <a:r>
              <a:rPr lang="ru-RU" b="1" dirty="0"/>
              <a:t>Из </a:t>
            </a:r>
            <a:r>
              <a:rPr lang="ru-RU" b="1" dirty="0">
                <a:solidFill>
                  <a:srgbClr val="FF0000"/>
                </a:solidFill>
              </a:rPr>
              <a:t>71</a:t>
            </a:r>
            <a:r>
              <a:rPr lang="ru-RU" b="1" dirty="0"/>
              <a:t> сельской библиотеки, должности сокращены в </a:t>
            </a:r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/>
              <a:t> библиотеках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effectLst/>
              </a:rPr>
              <a:t>Библиотеки, имеющие </a:t>
            </a:r>
            <a:r>
              <a:rPr lang="ru-RU" sz="3200" dirty="0">
                <a:solidFill>
                  <a:schemeClr val="accent2"/>
                </a:solidFill>
                <a:effectLst/>
              </a:rPr>
              <a:t>вакансии или </a:t>
            </a:r>
            <a:r>
              <a:rPr lang="ru-RU" sz="3200" dirty="0" smtClean="0">
                <a:solidFill>
                  <a:schemeClr val="accent2"/>
                </a:solidFill>
                <a:effectLst/>
              </a:rPr>
              <a:t>сокращенные </a:t>
            </a:r>
            <a:r>
              <a:rPr lang="ru-RU" sz="3200" dirty="0">
                <a:solidFill>
                  <a:schemeClr val="accent2"/>
                </a:solidFill>
                <a:effectLst/>
              </a:rPr>
              <a:t>должности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35986"/>
              </p:ext>
            </p:extLst>
          </p:nvPr>
        </p:nvGraphicFramePr>
        <p:xfrm>
          <a:off x="467544" y="1256556"/>
          <a:ext cx="8229600" cy="355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268">
                  <a:extLst>
                    <a:ext uri="{9D8B030D-6E8A-4147-A177-3AD203B41FA5}">
                      <a16:colId xmlns:a16="http://schemas.microsoft.com/office/drawing/2014/main" xmlns="" val="915343260"/>
                    </a:ext>
                  </a:extLst>
                </a:gridCol>
                <a:gridCol w="869268">
                  <a:extLst>
                    <a:ext uri="{9D8B030D-6E8A-4147-A177-3AD203B41FA5}">
                      <a16:colId xmlns:a16="http://schemas.microsoft.com/office/drawing/2014/main" xmlns="" val="1681957062"/>
                    </a:ext>
                  </a:extLst>
                </a:gridCol>
                <a:gridCol w="236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xmlns="" val="903805649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xmlns="" val="1761670675"/>
                    </a:ext>
                  </a:extLst>
                </a:gridCol>
              </a:tblGrid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881198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Болховский 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Малоархангельский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Верховский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Мценский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Дмитровский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Новодеревеньковский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Должанский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Новосильский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Залегощенский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Знаменский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Покровский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Колпнянский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Свердловский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Краснозоренский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Сосковский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272">
                <a:tc>
                  <a:txBody>
                    <a:bodyPr/>
                    <a:lstStyle/>
                    <a:p>
                      <a:pPr algn="l"/>
                      <a:r>
                        <a:rPr kumimoji="0" lang="ru-RU" sz="1500" b="1" kern="12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Кромской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Урицкий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27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Ливенский</a:t>
                      </a:r>
                      <a:endParaRPr lang="ru-RU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Тронянский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5888239"/>
                  </a:ext>
                </a:extLst>
              </a:tr>
              <a:tr h="52254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500" b="1" kern="12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Хотынецкий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500" b="1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6" cy="115212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chemeClr val="accent2"/>
                </a:solidFill>
                <a:effectLst/>
                <a:latin typeface="Tahoma" pitchFamily="34" charset="0"/>
                <a:cs typeface="Tahoma" pitchFamily="34" charset="0"/>
              </a:rPr>
              <a:t>Число зарегистрированных пользователей библиотек </a:t>
            </a:r>
            <a:r>
              <a:rPr lang="ru-RU" altLang="ru-RU" sz="2800" dirty="0">
                <a:solidFill>
                  <a:schemeClr val="accent2"/>
                </a:solidFill>
                <a:effectLst/>
                <a:latin typeface="Tahoma" pitchFamily="34" charset="0"/>
                <a:cs typeface="Tahoma" pitchFamily="34" charset="0"/>
              </a:rPr>
              <a:t>(тыс. чел.)</a:t>
            </a:r>
            <a:r>
              <a:rPr lang="ru-RU" altLang="ru-RU" sz="3200" dirty="0">
                <a:solidFill>
                  <a:schemeClr val="accent2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dirty="0">
                <a:solidFill>
                  <a:schemeClr val="accent2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407963"/>
              </p:ext>
            </p:extLst>
          </p:nvPr>
        </p:nvGraphicFramePr>
        <p:xfrm>
          <a:off x="457200" y="1200150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12" t="15426" r="22528" b="21773"/>
          <a:stretch/>
        </p:blipFill>
        <p:spPr>
          <a:xfrm>
            <a:off x="683568" y="24458"/>
            <a:ext cx="7992888" cy="51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4788"/>
            <a:ext cx="9036496" cy="8572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Пользователи общедоступных </a:t>
            </a:r>
            <a:r>
              <a:rPr lang="ru-RU" sz="3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 </a:t>
            </a:r>
            <a:r>
              <a:rPr lang="ru-RU" sz="27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(муниципальные образования)</a:t>
            </a: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57200" y="1771651"/>
          <a:ext cx="4040188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6" y="1771651"/>
          <a:ext cx="4041775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2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2562086"/>
              </p:ext>
            </p:extLst>
          </p:nvPr>
        </p:nvGraphicFramePr>
        <p:xfrm>
          <a:off x="0" y="51470"/>
          <a:ext cx="8229600" cy="468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478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681" t="17500" r="30082" b="16702"/>
          <a:stretch/>
        </p:blipFill>
        <p:spPr>
          <a:xfrm>
            <a:off x="1403648" y="51470"/>
            <a:ext cx="6048672" cy="49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accent2"/>
                </a:solidFill>
              </a:rPr>
              <a:t>Библиотечная сеть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 Орловской области</a:t>
            </a:r>
            <a:endParaRPr lang="ru-RU" sz="40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02179529"/>
              </p:ext>
            </p:extLst>
          </p:nvPr>
        </p:nvGraphicFramePr>
        <p:xfrm>
          <a:off x="107950" y="1200150"/>
          <a:ext cx="857885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Охват населения библиотечным обслуживанием</a:t>
            </a: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03391459"/>
              </p:ext>
            </p:extLst>
          </p:nvPr>
        </p:nvGraphicFramePr>
        <p:xfrm>
          <a:off x="407988" y="1163241"/>
          <a:ext cx="8628062" cy="398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900114" y="4731544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Garamond" pitchFamily="18" charset="0"/>
              </a:rPr>
              <a:t>Не охвачены библиотечным обслуживанием</a:t>
            </a:r>
          </a:p>
        </p:txBody>
      </p:sp>
    </p:spTree>
    <p:extLst>
      <p:ext uri="{BB962C8B-B14F-4D97-AF65-F5344CB8AC3E}">
        <p14:creationId xmlns:p14="http://schemas.microsoft.com/office/powerpoint/2010/main" val="25288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044" t="15700" r="22831" b="19201"/>
          <a:stretch/>
        </p:blipFill>
        <p:spPr>
          <a:xfrm>
            <a:off x="827584" y="0"/>
            <a:ext cx="75879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Посещение библиотек области </a:t>
            </a:r>
            <a:r>
              <a:rPr lang="ru-RU" sz="2400" dirty="0">
                <a:solidFill>
                  <a:schemeClr val="accent2"/>
                </a:solidFill>
              </a:rPr>
              <a:t>(тыс. ед</a:t>
            </a:r>
            <a:r>
              <a:rPr lang="ru-RU" sz="2400" dirty="0" smtClean="0">
                <a:solidFill>
                  <a:schemeClr val="accent2"/>
                </a:solidFill>
              </a:rPr>
              <a:t>.)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90712360"/>
              </p:ext>
            </p:extLst>
          </p:nvPr>
        </p:nvGraphicFramePr>
        <p:xfrm>
          <a:off x="395536" y="951570"/>
          <a:ext cx="8229600" cy="361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0232" y="1995686"/>
            <a:ext cx="17281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+0,3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-1,8%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33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220072" y="4299942"/>
            <a:ext cx="25922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26" t="21946" r="23619" b="28300"/>
          <a:stretch/>
        </p:blipFill>
        <p:spPr>
          <a:xfrm>
            <a:off x="30532" y="195486"/>
            <a:ext cx="902671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55" t="14000" r="22434" b="18801"/>
          <a:stretch/>
        </p:blipFill>
        <p:spPr>
          <a:xfrm>
            <a:off x="971600" y="135398"/>
            <a:ext cx="7366803" cy="4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2"/>
                </a:solidFill>
              </a:rPr>
              <a:t>Посещение</a:t>
            </a:r>
            <a:r>
              <a:rPr lang="ru-RU" dirty="0">
                <a:solidFill>
                  <a:schemeClr val="accent2"/>
                </a:solidFill>
              </a:rPr>
              <a:t> библиотек (тыс. ед.)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62918908"/>
              </p:ext>
            </p:extLst>
          </p:nvPr>
        </p:nvGraphicFramePr>
        <p:xfrm>
          <a:off x="611560" y="1131590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посещения библиотек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муниципальным образованиям)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772343"/>
          </a:xfrm>
        </p:spPr>
        <p:txBody>
          <a:bodyPr>
            <a:normAutofit fontScale="70000" lnSpcReduction="20000"/>
          </a:bodyPr>
          <a:lstStyle/>
          <a:p>
            <a:pPr marL="137160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Посещения библиотек </a:t>
            </a:r>
          </a:p>
          <a:p>
            <a:pPr marL="137160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стационарных условиях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51335"/>
            <a:ext cx="4041777" cy="700335"/>
          </a:xfrm>
        </p:spPr>
        <p:txBody>
          <a:bodyPr>
            <a:normAutofit fontScale="32500" lnSpcReduction="20000"/>
          </a:bodyPr>
          <a:lstStyle/>
          <a:p>
            <a:pPr marL="137160"/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"/>
            <a:r>
              <a:rPr lang="ru-RU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Посещения библиотек </a:t>
            </a:r>
          </a:p>
          <a:p>
            <a:pPr marL="137160"/>
            <a:r>
              <a:rPr lang="ru-RU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 стационара</a:t>
            </a:r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784827"/>
              </p:ext>
            </p:extLst>
          </p:nvPr>
        </p:nvGraphicFramePr>
        <p:xfrm>
          <a:off x="457200" y="1771650"/>
          <a:ext cx="4040188" cy="28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59156392"/>
              </p:ext>
            </p:extLst>
          </p:nvPr>
        </p:nvGraphicFramePr>
        <p:xfrm>
          <a:off x="4645025" y="1771650"/>
          <a:ext cx="4041775" cy="28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3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Обращения к библиотекам удаленных пользователей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483152"/>
              </p:ext>
            </p:extLst>
          </p:nvPr>
        </p:nvGraphicFramePr>
        <p:xfrm>
          <a:off x="457200" y="1200150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2700" dirty="0">
                <a:solidFill>
                  <a:schemeClr val="accent2"/>
                </a:solidFill>
              </a:rPr>
              <a:t>Выполнение </a:t>
            </a:r>
            <a:r>
              <a:rPr lang="ru-RU" sz="2700" dirty="0" smtClean="0">
                <a:solidFill>
                  <a:schemeClr val="accent2"/>
                </a:solidFill>
              </a:rPr>
              <a:t>показателя «Увеличение </a:t>
            </a:r>
            <a:r>
              <a:rPr lang="ru-RU" sz="2700" dirty="0">
                <a:solidFill>
                  <a:schemeClr val="accent2"/>
                </a:solidFill>
              </a:rPr>
              <a:t>числа посещений организаций </a:t>
            </a:r>
            <a:r>
              <a:rPr lang="ru-RU" sz="2700" dirty="0" smtClean="0">
                <a:solidFill>
                  <a:schemeClr val="accent2"/>
                </a:solidFill>
              </a:rPr>
              <a:t>культуры» 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01619113"/>
              </p:ext>
            </p:extLst>
          </p:nvPr>
        </p:nvGraphicFramePr>
        <p:xfrm>
          <a:off x="899592" y="1131590"/>
          <a:ext cx="8085584" cy="361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4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6" t="19156" r="9420" b="9353"/>
          <a:stretch/>
        </p:blipFill>
        <p:spPr bwMode="auto">
          <a:xfrm>
            <a:off x="827584" y="123478"/>
            <a:ext cx="7274240" cy="48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effectLst/>
              </a:rPr>
              <a:t/>
            </a:r>
            <a:br>
              <a:rPr lang="ru-RU" altLang="ru-RU" dirty="0" smtClean="0">
                <a:effectLst/>
              </a:rPr>
            </a:br>
            <a:r>
              <a:rPr lang="ru-RU" altLang="ru-RU" dirty="0" smtClean="0">
                <a:effectLst/>
              </a:rPr>
              <a:t/>
            </a:r>
            <a:br>
              <a:rPr lang="ru-RU" altLang="ru-RU" dirty="0" smtClean="0">
                <a:effectLst/>
              </a:rPr>
            </a:br>
            <a:r>
              <a:rPr lang="ru-RU" altLang="ru-RU" sz="4000" dirty="0" smtClean="0">
                <a:solidFill>
                  <a:schemeClr val="accent2"/>
                </a:solidFill>
                <a:effectLst/>
                <a:latin typeface="Tahoma" pitchFamily="34" charset="0"/>
                <a:cs typeface="Tahoma" pitchFamily="34" charset="0"/>
              </a:rPr>
              <a:t>48 библиотек функционируют как структурные подразделения  КДУ </a:t>
            </a:r>
            <a:r>
              <a:rPr lang="ru-RU" altLang="ru-RU" sz="3600" dirty="0" smtClean="0">
                <a:solidFill>
                  <a:schemeClr val="accent2"/>
                </a:solidFill>
                <a:effectLst/>
                <a:latin typeface="Tahoma" pitchFamily="34" charset="0"/>
                <a:cs typeface="Tahoma" pitchFamily="34" charset="0"/>
              </a:rPr>
              <a:t>   </a:t>
            </a:r>
            <a:r>
              <a:rPr lang="ru-RU" altLang="ru-RU" dirty="0" smtClean="0">
                <a:effectLst/>
              </a:rPr>
              <a:t/>
            </a:r>
            <a:br>
              <a:rPr lang="ru-RU" altLang="ru-RU" dirty="0" smtClean="0">
                <a:effectLst/>
              </a:rPr>
            </a:b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0825"/>
              </p:ext>
            </p:extLst>
          </p:nvPr>
        </p:nvGraphicFramePr>
        <p:xfrm>
          <a:off x="971600" y="1851669"/>
          <a:ext cx="7941568" cy="28351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1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8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04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Колпнянский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kumimoji="0" lang="ru-RU" alt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Новодеревеньковский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kumimoji="0" lang="ru-RU" alt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0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Троснянский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kumimoji="0" lang="ru-RU" alt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Орел ОГЦК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alt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722" marR="61722" marT="0" marB="0" anchor="b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1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Выдано документов</a:t>
            </a:r>
            <a:br>
              <a:rPr lang="ru-RU" altLang="ru-RU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ru-RU" sz="2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тыс. экз.)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73680287"/>
              </p:ext>
            </p:extLst>
          </p:nvPr>
        </p:nvGraphicFramePr>
        <p:xfrm>
          <a:off x="457200" y="1200150"/>
          <a:ext cx="8229600" cy="381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624" t="20480" r="23614" b="23521"/>
          <a:stretch/>
        </p:blipFill>
        <p:spPr>
          <a:xfrm>
            <a:off x="611560" y="267494"/>
            <a:ext cx="7870475" cy="46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174" t="14416" r="21947" b="17507"/>
          <a:stretch/>
        </p:blipFill>
        <p:spPr>
          <a:xfrm>
            <a:off x="395536" y="123478"/>
            <a:ext cx="7272808" cy="48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Выполнение показателя «Увеличение книговыдачи (на физических носителях) по отношению к предыдущему году»</a:t>
            </a:r>
            <a:endParaRPr lang="ru-RU" sz="20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3786524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7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475" t="14701" r="22430" b="18688"/>
          <a:stretch/>
        </p:blipFill>
        <p:spPr>
          <a:xfrm>
            <a:off x="899592" y="123478"/>
            <a:ext cx="735142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56" t="16100" r="22039" b="20901"/>
          <a:stretch/>
        </p:blipFill>
        <p:spPr>
          <a:xfrm>
            <a:off x="1187624" y="339502"/>
            <a:ext cx="7208002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381" t="56700" r="64169" b="29300"/>
          <a:stretch/>
        </p:blipFill>
        <p:spPr>
          <a:xfrm>
            <a:off x="35496" y="123478"/>
            <a:ext cx="1152128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38" t="15700" r="22044" b="24100"/>
          <a:stretch/>
        </p:blipFill>
        <p:spPr>
          <a:xfrm>
            <a:off x="1259632" y="195486"/>
            <a:ext cx="7083578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381" t="56700" r="64169" b="29300"/>
          <a:stretch/>
        </p:blipFill>
        <p:spPr>
          <a:xfrm>
            <a:off x="100499" y="123479"/>
            <a:ext cx="112332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381" t="56700" r="64169" b="29300"/>
          <a:stretch/>
        </p:blipFill>
        <p:spPr>
          <a:xfrm>
            <a:off x="179512" y="339502"/>
            <a:ext cx="1224136" cy="10201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Библиотеки нового поколения</a:t>
            </a:r>
            <a:endParaRPr lang="ru-RU" sz="3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93138"/>
            <a:ext cx="8229600" cy="323888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2026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 в рамках реализации национального проекта «Семья» будут модернизированы:</a:t>
            </a: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детская библиотека им. Е.А. Благининой Муниципального казенного учреждения культуры «Центральная районная библиотека Свердловского района Орловской области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Библиотечно-информационный центр им. В.Г. Еремина Муниципального казенного учреждения культуры «Централизованная библиотечная система города Орла»</a:t>
            </a:r>
          </a:p>
        </p:txBody>
      </p:sp>
    </p:spTree>
    <p:extLst>
      <p:ext uri="{BB962C8B-B14F-4D97-AF65-F5344CB8AC3E}">
        <p14:creationId xmlns:p14="http://schemas.microsoft.com/office/powerpoint/2010/main" val="25484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Средние аналитические показатели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219768"/>
              </p:ext>
            </p:extLst>
          </p:nvPr>
        </p:nvGraphicFramePr>
        <p:xfrm>
          <a:off x="457197" y="1275606"/>
          <a:ext cx="8229603" cy="246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72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Читаемость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Обращаемость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Посещаемость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8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 области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целом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21,7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21,4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21,4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11,6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11,5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10,8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 муниципальным  образованиям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20,6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20,5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20,7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12,6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12,7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2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Нормативная основа цифровой трансформации библиотек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Российской Федерации от 21 июля 2020 г. № 474 «О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национальных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развития Российской Федерации на период до 2030 года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развития библиотечного дела в Российской Федерации на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до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2030 года (Утв. распоряжением Правительства Российской Федерации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13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марта 2021 года № 608-р; (с изменениями на 15 декабря 2021 </a:t>
            </a:r>
            <a:r>
              <a:rPr lang="ru-RU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r>
              <a:rPr lang="ru-RU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Стратегическое </a:t>
            </a:r>
            <a:r>
              <a:rPr lang="ru-RU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в области цифровой трансформации </a:t>
            </a: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 культуры </a:t>
            </a:r>
            <a:r>
              <a:rPr lang="ru-RU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до 2030 года.- Утв. распоряжением </a:t>
            </a: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от 11 декабря 2023 г. № 3550-р</a:t>
            </a:r>
            <a:r>
              <a:rPr lang="ru-RU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Функционировали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24 ЦБС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Болховский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Верховский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Глазуновский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Дмитровский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Должанский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Залегощенский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Знаменский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Корсаковский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Краснозоренский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Кромской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Ливенский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Малоархангельский </a:t>
            </a:r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Мценский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Новосильский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Орловский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м.о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Покровский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Свердловский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Сосковский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Урицкий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Хотынецкий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Шаблыкинский  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Ливны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 Мценск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Орел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44106517"/>
              </p:ext>
            </p:extLst>
          </p:nvPr>
        </p:nvGraphicFramePr>
        <p:xfrm>
          <a:off x="107505" y="40995"/>
          <a:ext cx="4464494" cy="411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0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5740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района/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города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Полная версия САБ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Формировали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2025 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 книг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ЭКК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Болховский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Верховский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9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Глазуновский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Дмитровский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Должанский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Залегощенский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32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Знаменский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32 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Колпнянский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Корсаковский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32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Краснозоренский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ИРБИС 64</a:t>
                      </a:r>
                      <a:endParaRPr kumimoji="0" lang="ru-RU" sz="8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Кромской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Ливенский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9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96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Малоархангельский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8419757"/>
              </p:ext>
            </p:extLst>
          </p:nvPr>
        </p:nvGraphicFramePr>
        <p:xfrm>
          <a:off x="4774133" y="15840"/>
          <a:ext cx="4355975" cy="419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632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района/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города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Полная версия САБ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Формировали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2025 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 книг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ЭКК</a:t>
                      </a:r>
                      <a:endParaRPr lang="ru-RU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Мценский 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ИРБИС64+</a:t>
                      </a:r>
                      <a:endParaRPr kumimoji="0" lang="ru-RU" sz="7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Новодеревеньковский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32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Новосильский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</a:t>
                      </a:r>
                      <a:r>
                        <a:rPr lang="ru-RU" sz="7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Покровский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Свердловский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ИРБИС64</a:t>
                      </a: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4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Сосковский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ИРБИС 32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Троснянский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Урицкий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Хотынецкий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Шаблыкинский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ИРБИС 64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Ливны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ИРБИС 64</a:t>
                      </a:r>
                      <a:endParaRPr kumimoji="0" lang="ru-RU" sz="7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6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Мценск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ИРБИС64+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Орел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ИРБИС64</a:t>
                      </a:r>
                      <a:r>
                        <a:rPr lang="ru-RU" sz="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99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ru-RU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ru-RU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1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Объем объединенных библиографических ресурсов муниципальных библиотек </a:t>
            </a:r>
            <a:br>
              <a:rPr lang="ru-RU" altLang="ru-RU" sz="31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2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(тыс. БЗ)</a:t>
            </a:r>
            <a:r>
              <a:rPr lang="en-US" altLang="ru-RU" sz="22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ru-RU" sz="22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2200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83507"/>
          <a:ext cx="9144000" cy="375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9552"/>
          </a:xfrm>
        </p:spPr>
        <p:txBody>
          <a:bodyPr>
            <a:noAutofit/>
          </a:bodyPr>
          <a:lstStyle/>
          <a:p>
            <a:r>
              <a:rPr lang="ru-RU" altLang="ru-RU" sz="20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ПОСТАВЛЕНО  </a:t>
            </a:r>
            <a:r>
              <a:rPr lang="ru-RU" sz="20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БЗ В ОБЪЕДИНЕННЫЙ ЭЛЕКТРОННЫЙ КАТАЛОГ МУНИЦИПАЛЬНЫХ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</a:t>
            </a:r>
            <a:endParaRPr lang="ru-RU" sz="2000" dirty="0">
              <a:solidFill>
                <a:schemeClr val="accent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9480736"/>
              </p:ext>
            </p:extLst>
          </p:nvPr>
        </p:nvGraphicFramePr>
        <p:xfrm>
          <a:off x="1" y="897564"/>
          <a:ext cx="4487957" cy="402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0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Наименование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района/города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</a:t>
                      </a:r>
                      <a:endParaRPr lang="ru-RU" sz="1400" dirty="0"/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Болховский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238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Верховский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643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491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Глазуновский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Дмитровский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Должанский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Залегощенский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Знаменский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Колпнянский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Корсаковский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298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Краснозоренский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Кромской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307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Ливенский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253759"/>
              </p:ext>
            </p:extLst>
          </p:nvPr>
        </p:nvGraphicFramePr>
        <p:xfrm>
          <a:off x="4644008" y="897564"/>
          <a:ext cx="4316288" cy="399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6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Наименование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района/города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 г.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</a:t>
                      </a:r>
                      <a:endParaRPr lang="ru-RU" sz="1400" dirty="0"/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25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Малоархангельский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672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664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78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Новодеревеньковский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Новосильский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35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Орловский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868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860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35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Покровский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569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423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Свердловский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585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79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Сосковский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Троснянский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304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Урицкий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532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722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89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Хотынецкий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432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8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Шаблыкинский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535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590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43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Ливны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661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8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95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ПОСТАВЛЕНО БЗ В ОБЪЕДИНЕННЫЙ КРАЕВЕДЧЕСКИЙ КАТАЛОГ МУНИЦИПАЛЬНЫХ БИБЛИОТЕК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7469193"/>
              </p:ext>
            </p:extLst>
          </p:nvPr>
        </p:nvGraphicFramePr>
        <p:xfrm>
          <a:off x="1" y="897564"/>
          <a:ext cx="4487957" cy="4216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0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Наименование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района/города</a:t>
                      </a: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</a:t>
                      </a:r>
                      <a:endParaRPr lang="ru-RU" sz="1400" dirty="0"/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Болховский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373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Верховский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Глазуновский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358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Дмитровский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Должанский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Залегощенский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354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Знаменский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Колпнянский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Корсаковский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Краснозоренский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Кромской</a:t>
                      </a:r>
                      <a:endParaRPr lang="ru-RU" sz="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252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Ливенский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82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Малоархангельский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0593565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3574287"/>
              </p:ext>
            </p:extLst>
          </p:nvPr>
        </p:nvGraphicFramePr>
        <p:xfrm>
          <a:off x="4644008" y="897564"/>
          <a:ext cx="4316288" cy="417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6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Наименование </a:t>
                      </a:r>
                      <a:r>
                        <a:rPr lang="ru-RU" sz="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района/города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 г.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</a:t>
                      </a:r>
                      <a:endParaRPr lang="ru-RU" sz="1400" dirty="0"/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12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Мценский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1088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1186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Новодеревеньковский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4568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Новосильский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Орловский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279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35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Покровский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388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35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Свердловский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38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Сосковский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79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Троснянский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Урицкий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377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Хотынецкий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89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Шаблыкинский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8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Ливны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8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Мценск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728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1293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2634160"/>
                  </a:ext>
                </a:extLst>
              </a:tr>
              <a:tr h="233434"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Орел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356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438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3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Объем  совокупного электронного каталога </a:t>
            </a:r>
            <a:r>
              <a:rPr lang="ru-RU" sz="3600" dirty="0">
                <a:solidFill>
                  <a:schemeClr val="accent2"/>
                </a:solidFill>
              </a:rPr>
              <a:t>(тыс. БЗ)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351687"/>
              </p:ext>
            </p:extLst>
          </p:nvPr>
        </p:nvGraphicFramePr>
        <p:xfrm>
          <a:off x="683568" y="1167594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8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Объем совокупного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электронного каталога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82602932"/>
              </p:ext>
            </p:extLst>
          </p:nvPr>
        </p:nvGraphicFramePr>
        <p:xfrm>
          <a:off x="457200" y="1771651"/>
          <a:ext cx="4040188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4411516"/>
              </p:ext>
            </p:extLst>
          </p:nvPr>
        </p:nvGraphicFramePr>
        <p:xfrm>
          <a:off x="4645026" y="1771651"/>
          <a:ext cx="4041775" cy="282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6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414" t="12223" r="22364" b="19178"/>
          <a:stretch/>
        </p:blipFill>
        <p:spPr>
          <a:xfrm>
            <a:off x="683568" y="17063"/>
            <a:ext cx="7373274" cy="50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Имеют электронную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(цифровую) библиотеку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784976" cy="381987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городская библиотека имени И. А. Новикова муниципального бюджетного учреждения "Централизованная библиотечная система г. Мценска</a:t>
            </a:r>
          </a:p>
          <a:p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городская модельная библиотека (ЦГМБ) им. А. С. Пушкина Муниципального казённого учреждения культуры «Централизованная библиотечная система города Орла</a:t>
            </a:r>
            <a:r>
              <a:rPr lang="ru-RU" sz="5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детская модельная библиотека (ЦДМБ) им. И. А. Крылова Муниципального казённого учреждения культуры «Централизованная библиотечная система города Орла</a:t>
            </a:r>
            <a:r>
              <a:rPr lang="ru-RU" sz="5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5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</a:t>
            </a:r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им. Л.Н. Андреева (филиал № 5) Муниципального казённого учреждения культуры «Централизованная библиотечная система города Орла»</a:t>
            </a:r>
          </a:p>
          <a:p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им. Н.М. Перовского (филиал № 11) Муниципального казённого учреждения культуры «Централизованная библиотечная система города Орла»</a:t>
            </a:r>
          </a:p>
          <a:p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Детская библиотека им. А.П. Гайдара  (филиал № 14) Муниципального казённого учреждения культуры «Централизованная библиотечная система города Орла»</a:t>
            </a:r>
          </a:p>
          <a:p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районная модельная библиотека им. И. С. Тургенева Муниципального бюджетного учреждения «Централизованная библиотечная система </a:t>
            </a:r>
            <a:r>
              <a:rPr lang="ru-RU" sz="5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Мценского</a:t>
            </a:r>
            <a:r>
              <a:rPr lang="ru-RU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района»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Библиотечные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мероприятия муниципальных библиотек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011655"/>
              </p:ext>
            </p:extLst>
          </p:nvPr>
        </p:nvGraphicFramePr>
        <p:xfrm>
          <a:off x="457200" y="1200150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8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20041" r="5887" b="18886"/>
          <a:stretch/>
        </p:blipFill>
        <p:spPr bwMode="auto">
          <a:xfrm>
            <a:off x="-32467" y="123478"/>
            <a:ext cx="9166952" cy="50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Библиотечная сеть в сельской местности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135441"/>
              </p:ext>
            </p:extLst>
          </p:nvPr>
        </p:nvGraphicFramePr>
        <p:xfrm>
          <a:off x="446336" y="1097683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9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Выполнение справок и консультаций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0928068"/>
              </p:ext>
            </p:extLst>
          </p:nvPr>
        </p:nvGraphicFramePr>
        <p:xfrm>
          <a:off x="457200" y="1200150"/>
          <a:ext cx="40386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384974"/>
              </p:ext>
            </p:extLst>
          </p:nvPr>
        </p:nvGraphicFramePr>
        <p:xfrm>
          <a:off x="4932040" y="1059582"/>
          <a:ext cx="40386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059583"/>
            <a:ext cx="4040188" cy="360040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ru-RU" b="1" dirty="0" smtClean="0"/>
              <a:t>2025</a:t>
            </a:r>
            <a:r>
              <a:rPr lang="ru-RU" dirty="0" smtClean="0"/>
              <a:t>  год</a:t>
            </a:r>
            <a:endParaRPr lang="ru-RU" sz="13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1058863"/>
            <a:ext cx="4041775" cy="325437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000" b="1" dirty="0" smtClean="0"/>
              <a:t>2024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82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Главные достижения 2025 года: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Функционировали </a:t>
            </a:r>
            <a:r>
              <a:rPr lang="ru-RU" dirty="0"/>
              <a:t>9 муниципальных модельных библиотек, созданных в 2020-2024 гг.</a:t>
            </a:r>
          </a:p>
          <a:p>
            <a:pPr lvl="0"/>
            <a:r>
              <a:rPr lang="ru-RU" dirty="0"/>
              <a:t>Модернизация 4 муниципальных библиотек в рамках реализации национального проекта «Семья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Подготовлено 2 заявки для участия в конкурсном отборе на создание муниципальных модельных библиотек, поддержаны 2 заявки</a:t>
            </a:r>
          </a:p>
          <a:p>
            <a:pPr lvl="0"/>
            <a:r>
              <a:rPr lang="ru-RU" dirty="0"/>
              <a:t>Состоялся региональный этап Общероссийского конкурса на получение денежного поощрения лучшими муниципальными учреждениями культуры, находящимися на территориях сельских поселений и их работниками.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0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9162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Ключевые  направления  работы библиотек страны </a:t>
            </a:r>
            <a:br>
              <a:rPr lang="ru-RU" sz="3600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Coolvetica Condensed Rg" panose="020B0606030602020004" pitchFamily="34" charset="0"/>
              </a:rPr>
              <a:t>в  2026  году:</a:t>
            </a:r>
            <a:endParaRPr lang="ru-RU" sz="3600" dirty="0">
              <a:solidFill>
                <a:schemeClr val="accent2"/>
              </a:solidFill>
              <a:latin typeface="Coolvetica Condensed Rg" panose="020B0606030602020004" pitchFamily="34" charset="0"/>
            </a:endParaRPr>
          </a:p>
        </p:txBody>
      </p:sp>
      <p:pic>
        <p:nvPicPr>
          <p:cNvPr id="4" name="Picture 9" descr="C:\Users\main\Desktop\Натали\Презентация для биб-ки\картинки для презентации\ааа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3478"/>
            <a:ext cx="1202663" cy="47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491629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библиотечной системы (сети)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сохранение библиотечного фонда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равного и свободного доступа граждан к достоверной информации 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знаниям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информационных технологий и цифровая трансформация деятельности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развития библиотечного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Научное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методическое обеспечение деятельности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библиотечный конгресс: </a:t>
            </a:r>
            <a:r>
              <a:rPr lang="ru-RU" sz="24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 Ежегодная </a:t>
            </a:r>
            <a:r>
              <a:rPr lang="ru-RU" sz="24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конференция </a:t>
            </a:r>
            <a:r>
              <a:rPr lang="ru-RU" sz="2400" dirty="0" smtClean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РБА</a:t>
            </a:r>
            <a:r>
              <a:rPr lang="ru-RU" sz="1600" b="0" dirty="0">
                <a:solidFill>
                  <a:schemeClr val="accent2"/>
                </a:solidFill>
                <a:effectLst/>
              </a:rPr>
              <a:t> </a:t>
            </a:r>
            <a:r>
              <a:rPr lang="ru-RU" sz="1600" b="0" dirty="0" smtClean="0">
                <a:solidFill>
                  <a:schemeClr val="accent2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accent2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(Екатеринбург,18-22мая 2026г.)</a:t>
            </a:r>
            <a:endParaRPr lang="ru-RU" sz="1400" b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712968" cy="389188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тема: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9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«Многообразие </a:t>
            </a:r>
            <a:r>
              <a:rPr lang="ru-RU" sz="29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культур. Единые ценности. </a:t>
            </a:r>
            <a:r>
              <a:rPr lang="ru-RU" sz="29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</a:t>
            </a:r>
            <a:r>
              <a:rPr lang="ru-RU" sz="29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страна» </a:t>
            </a:r>
          </a:p>
          <a:p>
            <a:pPr marL="137160" indent="0"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тематические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треки</a:t>
            </a:r>
          </a:p>
          <a:p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как стратегический ресурс 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государства</a:t>
            </a:r>
          </a:p>
          <a:p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Библиотечный 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как национальное достояние: сохранение и 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</a:p>
          <a:p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Информационное 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 пользователей: ресурсы, методы, 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</a:p>
          <a:p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перезагрузка: новая реальность библиотечной 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</a:t>
            </a:r>
          </a:p>
          <a:p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научная библиотечная 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</a:t>
            </a:r>
          </a:p>
          <a:p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развития </a:t>
            </a: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</a:t>
            </a:r>
          </a:p>
          <a:p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как ресурс национального единства: ценности, смыслы, практики</a:t>
            </a:r>
          </a:p>
          <a:p>
            <a:endParaRPr lang="ru-RU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55526"/>
            <a:ext cx="8229600" cy="403909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4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olvetica Condensed Rg" panose="020B0606030602020004" pitchFamily="34" charset="0"/>
                <a:ea typeface="+mj-ea"/>
                <a:cs typeface="+mj-cs"/>
              </a:rPr>
              <a:t>Спасибо за внимание</a:t>
            </a:r>
            <a:r>
              <a:rPr lang="ru-RU" sz="4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olvetica Condensed Rg" panose="020B0606030602020004" pitchFamily="34" charset="0"/>
                <a:ea typeface="+mj-ea"/>
                <a:cs typeface="+mj-cs"/>
              </a:rPr>
              <a:t>!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800" b="1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olvetica Condensed Rg" panose="020B0606030602020004" pitchFamily="34" charset="0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48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olvetica Condensed Rg" panose="020B0606030602020004" pitchFamily="34" charset="0"/>
              <a:ea typeface="+mj-ea"/>
              <a:cs typeface="+mj-cs"/>
            </a:endParaRPr>
          </a:p>
        </p:txBody>
      </p:sp>
      <p:pic>
        <p:nvPicPr>
          <p:cNvPr id="4" name="Picture 2" descr="Z:\Брендбук\Плуталова\пнг\еще\Лин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831" t="16401" r="24013" b="24101"/>
          <a:stretch/>
        </p:blipFill>
        <p:spPr>
          <a:xfrm>
            <a:off x="539552" y="-4994"/>
            <a:ext cx="8087341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05979"/>
            <a:ext cx="882015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Внестационарное библиотечное обслуживание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77285"/>
              </p:ext>
            </p:extLst>
          </p:nvPr>
        </p:nvGraphicFramePr>
        <p:xfrm>
          <a:off x="1331637" y="1203598"/>
          <a:ext cx="6408714" cy="3600400"/>
        </p:xfrm>
        <a:graphic>
          <a:graphicData uri="http://schemas.openxmlformats.org/drawingml/2006/table">
            <a:tbl>
              <a:tblPr/>
              <a:tblGrid>
                <a:gridCol w="184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1968">
                  <a:extLst>
                    <a:ext uri="{9D8B030D-6E8A-4147-A177-3AD203B41FA5}">
                      <a16:colId xmlns:a16="http://schemas.microsoft.com/office/drawing/2014/main" xmlns="" val="78144107"/>
                    </a:ext>
                  </a:extLst>
                </a:gridCol>
              </a:tblGrid>
              <a:tr h="486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1" i="0" u="none" strike="noStrike" kern="1200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2025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г.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2024 г.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2023 г.</a:t>
                      </a:r>
                      <a:endParaRPr kumimoji="0" lang="ru-RU" sz="1400" b="1" i="0" u="none" strike="noStrike" kern="1200" cap="none" normalizeH="0" baseline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8875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kern="1200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Число пунктов вне стационарного обслуживания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Число пунктов вне стационарного обслуживания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Число пунктов вне стационарного обслуживания</a:t>
                      </a:r>
                      <a:endParaRPr kumimoji="0" lang="ru-RU" sz="1050" b="1" i="0" u="none" strike="noStrike" kern="1200" cap="none" normalizeH="0" baseline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0514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7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 области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226</a:t>
                      </a:r>
                    </a:p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-3,8%</a:t>
                      </a:r>
                      <a:endParaRPr kumimoji="0" lang="ru-RU" sz="1800" b="1" i="0" u="none" strike="noStrike" kern="1200" cap="none" normalizeH="0" baseline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235</a:t>
                      </a:r>
                    </a:p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-1,6%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239</a:t>
                      </a:r>
                    </a:p>
                    <a:p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+13%</a:t>
                      </a:r>
                      <a:endParaRPr kumimoji="0" lang="ru-RU" sz="1800" b="1" i="0" u="none" strike="noStrike" kern="1200" cap="none" normalizeH="0" baseline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8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сельской местности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123</a:t>
                      </a:r>
                    </a:p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-6,8%</a:t>
                      </a:r>
                      <a:endParaRPr kumimoji="0" lang="ru-RU" sz="1800" b="1" i="0" u="none" strike="noStrike" kern="1200" cap="none" normalizeH="0" baseline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132</a:t>
                      </a:r>
                    </a:p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-2,2%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514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135</a:t>
                      </a:r>
                    </a:p>
                    <a:p>
                      <a:r>
                        <a:rPr kumimoji="0" lang="ru-RU" sz="1800" b="1" i="0" u="none" strike="noStrike" kern="1200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-5%</a:t>
                      </a:r>
                      <a:endParaRPr kumimoji="0" lang="ru-RU" sz="1800" b="1" i="0" u="none" strike="noStrike" kern="1200" cap="none" normalizeH="0" baseline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35122</TotalTime>
  <Words>2054</Words>
  <Application>Microsoft Office PowerPoint</Application>
  <PresentationFormat>Экран (16:9)</PresentationFormat>
  <Paragraphs>919</Paragraphs>
  <Slides>74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Апекс</vt:lpstr>
      <vt:lpstr>Презентация PowerPoint</vt:lpstr>
      <vt:lpstr>Презентация PowerPoint</vt:lpstr>
      <vt:lpstr>Учреждения, оказывающие библиотечные услуги населению области</vt:lpstr>
      <vt:lpstr>Библиотечная сеть  Орловской области</vt:lpstr>
      <vt:lpstr>  48 библиотек функционируют как структурные подразделения  КДУ     </vt:lpstr>
      <vt:lpstr>Функционировали  24 ЦБС</vt:lpstr>
      <vt:lpstr>Библиотечная сеть в сельской местности</vt:lpstr>
      <vt:lpstr>Презентация PowerPoint</vt:lpstr>
      <vt:lpstr>Внестационарное библиотечное обслуживание</vt:lpstr>
      <vt:lpstr>Библиотеки нового поколения</vt:lpstr>
      <vt:lpstr>Презентация PowerPoint</vt:lpstr>
      <vt:lpstr>Материально-технические ресурсы </vt:lpstr>
      <vt:lpstr>Материально-технические ресурсы</vt:lpstr>
      <vt:lpstr>Материально-технические ресурсы</vt:lpstr>
      <vt:lpstr>Материально-технические ресурсы</vt:lpstr>
      <vt:lpstr>.  Информатизация муниципальных библиотек региона </vt:lpstr>
      <vt:lpstr>Доступ в Интернет (муниципальные библиотечные учреждения)</vt:lpstr>
      <vt:lpstr>Доступ в Интернет (муниципальные библиотечные учреждения)</vt:lpstr>
      <vt:lpstr>Презентация PowerPoint</vt:lpstr>
      <vt:lpstr>Презентация PowerPoint</vt:lpstr>
      <vt:lpstr>  Использование  автоматизированных технологий муниципальными библиотеками  </vt:lpstr>
      <vt:lpstr>Состояние совокупного фонда общедоступных библиотек области (тыс. экз.)</vt:lpstr>
      <vt:lpstr>Презентация PowerPoint</vt:lpstr>
      <vt:lpstr> КАДРОВЫЕ РЕСУРСЫ МУНИЦИПАЛЬНЫХ БИБЛИОТЕК  </vt:lpstr>
      <vt:lpstr>Стаж специалистов муниципальных библиотек</vt:lpstr>
      <vt:lpstr>Возраст специалистов муниципальных библиотек</vt:lpstr>
      <vt:lpstr>Презентация PowerPoint</vt:lpstr>
      <vt:lpstr>Презентация PowerPoint</vt:lpstr>
      <vt:lpstr> Занятость основного персонала муниципальных библиотек </vt:lpstr>
      <vt:lpstr>Презентация PowerPoint</vt:lpstr>
      <vt:lpstr>Презентация PowerPoint</vt:lpstr>
      <vt:lpstr> Занятость основного персонала  сельских библиотек </vt:lpstr>
      <vt:lpstr>Вакансии и сокращенные должности</vt:lpstr>
      <vt:lpstr>Библиотеки, имеющие вакансии или сокращенные должности</vt:lpstr>
      <vt:lpstr>Число зарегистрированных пользователей библиотек (тыс. чел.) </vt:lpstr>
      <vt:lpstr>Презентация PowerPoint</vt:lpstr>
      <vt:lpstr>Пользователи общедоступных библиотек (муниципальные образования)</vt:lpstr>
      <vt:lpstr>Презентация PowerPoint</vt:lpstr>
      <vt:lpstr>Презентация PowerPoint</vt:lpstr>
      <vt:lpstr>Охват населения библиотечным обслуживанием</vt:lpstr>
      <vt:lpstr>Презентация PowerPoint</vt:lpstr>
      <vt:lpstr>Посещение библиотек области (тыс. ед.)</vt:lpstr>
      <vt:lpstr>Презентация PowerPoint</vt:lpstr>
      <vt:lpstr>Презентация PowerPoint</vt:lpstr>
      <vt:lpstr>Посещение библиотек (тыс. ед.)</vt:lpstr>
      <vt:lpstr>Цель посещения библиотек  (по муниципальным образованиям)</vt:lpstr>
      <vt:lpstr>Обращения к библиотекам удаленных пользователей</vt:lpstr>
      <vt:lpstr> Выполнение показателя «Увеличение числа посещений организаций культуры» </vt:lpstr>
      <vt:lpstr>Презентация PowerPoint</vt:lpstr>
      <vt:lpstr>Выдано документов (тыс. экз.)</vt:lpstr>
      <vt:lpstr>Презентация PowerPoint</vt:lpstr>
      <vt:lpstr>Презентация PowerPoint</vt:lpstr>
      <vt:lpstr>Выполнение показателя «Увеличение книговыдачи (на физических носителях) по отношению к предыдущему году»</vt:lpstr>
      <vt:lpstr>Презентация PowerPoint</vt:lpstr>
      <vt:lpstr>Презентация PowerPoint</vt:lpstr>
      <vt:lpstr>Презентация PowerPoint</vt:lpstr>
      <vt:lpstr>Библиотеки нового поколения</vt:lpstr>
      <vt:lpstr>Средние аналитические показатели</vt:lpstr>
      <vt:lpstr>Нормативная основа цифровой трансформации библиотек</vt:lpstr>
      <vt:lpstr>Презентация PowerPoint</vt:lpstr>
      <vt:lpstr> Объем объединенных библиографических ресурсов муниципальных библиотек  (тыс. БЗ) </vt:lpstr>
      <vt:lpstr>ПОСТАВЛЕНО  БЗ В ОБЪЕДИНЕННЫЙ ЭЛЕКТРОННЫЙ КАТАЛОГ МУНИЦИПАЛЬНЫХ БИБЛИОТЕК</vt:lpstr>
      <vt:lpstr>ПОСТАВЛЕНО БЗ В ОБЪЕДИНЕННЫЙ КРАЕВЕДЧЕСКИЙ КАТАЛОГ МУНИЦИПАЛЬНЫХ БИБЛИОТЕК</vt:lpstr>
      <vt:lpstr>Объем  совокупного электронного каталога (тыс. БЗ)</vt:lpstr>
      <vt:lpstr>Объем совокупного  электронного каталога</vt:lpstr>
      <vt:lpstr>Презентация PowerPoint</vt:lpstr>
      <vt:lpstr>Имеют электронную (цифровую) библиотеку</vt:lpstr>
      <vt:lpstr>Библиотечные мероприятия муниципальных библиотек</vt:lpstr>
      <vt:lpstr>Презентация PowerPoint</vt:lpstr>
      <vt:lpstr>Выполнение справок и консультаций</vt:lpstr>
      <vt:lpstr>Главные достижения 2025 года: </vt:lpstr>
      <vt:lpstr>Ключевые  направления  работы библиотек страны  в  2026  году:</vt:lpstr>
      <vt:lpstr>Всероссийский библиотечный конгресс:  XXX Ежегодная конференция РБА  (Екатеринбург,18-22мая 2026г.)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библиотек Орловской области</dc:title>
  <dc:creator>VICEN</dc:creator>
  <cp:lastModifiedBy>user</cp:lastModifiedBy>
  <cp:revision>1034</cp:revision>
  <dcterms:created xsi:type="dcterms:W3CDTF">2017-12-12T12:33:50Z</dcterms:created>
  <dcterms:modified xsi:type="dcterms:W3CDTF">2026-03-16T07:30:04Z</dcterms:modified>
</cp:coreProperties>
</file>